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85" r:id="rId2"/>
    <p:sldId id="386" r:id="rId3"/>
    <p:sldId id="388" r:id="rId4"/>
    <p:sldId id="382" r:id="rId5"/>
    <p:sldId id="396" r:id="rId6"/>
    <p:sldId id="367" r:id="rId7"/>
    <p:sldId id="387" r:id="rId8"/>
    <p:sldId id="394" r:id="rId9"/>
    <p:sldId id="395" r:id="rId10"/>
    <p:sldId id="379" r:id="rId11"/>
    <p:sldId id="393" r:id="rId12"/>
    <p:sldId id="384" r:id="rId13"/>
    <p:sldId id="397" r:id="rId14"/>
    <p:sldId id="389" r:id="rId15"/>
    <p:sldId id="391" r:id="rId16"/>
    <p:sldId id="353" r:id="rId1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CC00"/>
    <a:srgbClr val="33CC33"/>
    <a:srgbClr val="00DE00"/>
    <a:srgbClr val="C0FF81"/>
    <a:srgbClr val="67A0FD"/>
    <a:srgbClr val="77ED93"/>
    <a:srgbClr val="008000"/>
    <a:srgbClr val="00214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26" autoAdjust="0"/>
    <p:restoredTop sz="86373" autoAdjust="0"/>
  </p:normalViewPr>
  <p:slideViewPr>
    <p:cSldViewPr snapToGrid="0">
      <p:cViewPr>
        <p:scale>
          <a:sx n="70" d="100"/>
          <a:sy n="70" d="100"/>
        </p:scale>
        <p:origin x="-2718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1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BE435-C107-4931-82D1-35491A0A4657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F48BA65D-6F62-4FF7-A5EA-381EA9FC182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Angel Capital</a:t>
          </a:r>
        </a:p>
      </dgm:t>
    </dgm:pt>
    <dgm:pt modelId="{7DC7CDF8-BE27-475D-83BF-C1017BFAD29F}" type="parTrans" cxnId="{8E2F87F7-5C52-4463-8FE4-EF50DAF4EB9E}">
      <dgm:prSet/>
      <dgm:spPr/>
      <dgm:t>
        <a:bodyPr/>
        <a:lstStyle/>
        <a:p>
          <a:endParaRPr lang="en-US"/>
        </a:p>
      </dgm:t>
    </dgm:pt>
    <dgm:pt modelId="{2AD3ABF3-795F-451B-A37E-712D91BAA756}" type="sibTrans" cxnId="{8E2F87F7-5C52-4463-8FE4-EF50DAF4EB9E}">
      <dgm:prSet/>
      <dgm:spPr/>
      <dgm:t>
        <a:bodyPr/>
        <a:lstStyle/>
        <a:p>
          <a:endParaRPr lang="en-US"/>
        </a:p>
      </dgm:t>
    </dgm:pt>
    <dgm:pt modelId="{3F890314-DCCB-4F77-8781-C59AFD74ADF1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Early Stage Capital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9706373-8A18-4865-8C39-E697FFE7F6F7}" type="parTrans" cxnId="{ABD90DF2-62AF-43A3-9099-F728CAF3E52D}">
      <dgm:prSet/>
      <dgm:spPr/>
      <dgm:t>
        <a:bodyPr/>
        <a:lstStyle/>
        <a:p>
          <a:endParaRPr lang="en-US"/>
        </a:p>
      </dgm:t>
    </dgm:pt>
    <dgm:pt modelId="{D5343F91-BC03-4ACA-93FC-A680F10C9047}" type="sibTrans" cxnId="{ABD90DF2-62AF-43A3-9099-F728CAF3E52D}">
      <dgm:prSet/>
      <dgm:spPr/>
      <dgm:t>
        <a:bodyPr/>
        <a:lstStyle/>
        <a:p>
          <a:endParaRPr lang="en-US"/>
        </a:p>
      </dgm:t>
    </dgm:pt>
    <dgm:pt modelId="{F2CF4B82-7D73-4F71-8AD3-9A207DADC54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Expansion Capital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89FD4AD-F1DE-4EF7-83AC-E9831360A7A6}" type="parTrans" cxnId="{2A8B4BE4-33ED-4C3B-94B6-486142A3A025}">
      <dgm:prSet/>
      <dgm:spPr/>
      <dgm:t>
        <a:bodyPr/>
        <a:lstStyle/>
        <a:p>
          <a:endParaRPr lang="en-US"/>
        </a:p>
      </dgm:t>
    </dgm:pt>
    <dgm:pt modelId="{1E25C55B-7B34-4E11-B8DD-D7BD9FB39002}" type="sibTrans" cxnId="{2A8B4BE4-33ED-4C3B-94B6-486142A3A025}">
      <dgm:prSet/>
      <dgm:spPr/>
      <dgm:t>
        <a:bodyPr/>
        <a:lstStyle/>
        <a:p>
          <a:endParaRPr lang="en-US"/>
        </a:p>
      </dgm:t>
    </dgm:pt>
    <dgm:pt modelId="{88AD0A48-3FD4-4E94-BB0F-ECB13002D463}" type="pres">
      <dgm:prSet presAssocID="{76CBE435-C107-4931-82D1-35491A0A4657}" presName="arrowDiagram" presStyleCnt="0">
        <dgm:presLayoutVars>
          <dgm:chMax val="5"/>
          <dgm:dir/>
          <dgm:resizeHandles val="exact"/>
        </dgm:presLayoutVars>
      </dgm:prSet>
      <dgm:spPr/>
    </dgm:pt>
    <dgm:pt modelId="{721F2E59-8A47-4F81-BB08-B3DE60B2D5AE}" type="pres">
      <dgm:prSet presAssocID="{76CBE435-C107-4931-82D1-35491A0A4657}" presName="arrow" presStyleLbl="bgShp" presStyleIdx="0" presStyleCnt="1" custScaleX="104983"/>
      <dgm:spPr/>
    </dgm:pt>
    <dgm:pt modelId="{D024F8FF-E37C-49ED-B963-1085279FEBCF}" type="pres">
      <dgm:prSet presAssocID="{76CBE435-C107-4931-82D1-35491A0A4657}" presName="arrowDiagram3" presStyleCnt="0"/>
      <dgm:spPr/>
    </dgm:pt>
    <dgm:pt modelId="{08C55533-69A9-4370-86AA-9A3F346AA753}" type="pres">
      <dgm:prSet presAssocID="{F48BA65D-6F62-4FF7-A5EA-381EA9FC1822}" presName="bullet3a" presStyleLbl="node1" presStyleIdx="0" presStyleCnt="3"/>
      <dgm:spPr/>
    </dgm:pt>
    <dgm:pt modelId="{7ABED5F0-7C28-4200-A400-CC69866AD8EE}" type="pres">
      <dgm:prSet presAssocID="{F48BA65D-6F62-4FF7-A5EA-381EA9FC1822}" presName="textBox3a" presStyleLbl="revTx" presStyleIdx="0" presStyleCnt="3" custLinFactNeighborX="-39479" custLinFactNeighborY="-38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FF10-51E1-42CB-80EA-51A9CBFEABC1}" type="pres">
      <dgm:prSet presAssocID="{3F890314-DCCB-4F77-8781-C59AFD74ADF1}" presName="bullet3b" presStyleLbl="node1" presStyleIdx="1" presStyleCnt="3"/>
      <dgm:spPr/>
    </dgm:pt>
    <dgm:pt modelId="{670EBE49-F097-4BA2-BAF7-435BBC583733}" type="pres">
      <dgm:prSet presAssocID="{3F890314-DCCB-4F77-8781-C59AFD74ADF1}" presName="textBox3b" presStyleLbl="revTx" presStyleIdx="1" presStyleCnt="3" custLinFactNeighborX="-32503" custLinFactNeighborY="-30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44358-1D06-4894-9976-60972C3C4B31}" type="pres">
      <dgm:prSet presAssocID="{F2CF4B82-7D73-4F71-8AD3-9A207DADC544}" presName="bullet3c" presStyleLbl="node1" presStyleIdx="2" presStyleCnt="3"/>
      <dgm:spPr/>
    </dgm:pt>
    <dgm:pt modelId="{9E0790DE-88EA-431D-8A05-CBE2EA7041E1}" type="pres">
      <dgm:prSet presAssocID="{F2CF4B82-7D73-4F71-8AD3-9A207DADC544}" presName="textBox3c" presStyleLbl="revTx" presStyleIdx="2" presStyleCnt="3" custLinFactNeighborX="-38248" custLinFactNeighborY="-27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F7A63-8BF6-46DE-BBD0-60FA24B472E2}" type="presOf" srcId="{F48BA65D-6F62-4FF7-A5EA-381EA9FC1822}" destId="{7ABED5F0-7C28-4200-A400-CC69866AD8EE}" srcOrd="0" destOrd="0" presId="urn:microsoft.com/office/officeart/2005/8/layout/arrow2"/>
    <dgm:cxn modelId="{ABD90DF2-62AF-43A3-9099-F728CAF3E52D}" srcId="{76CBE435-C107-4931-82D1-35491A0A4657}" destId="{3F890314-DCCB-4F77-8781-C59AFD74ADF1}" srcOrd="1" destOrd="0" parTransId="{19706373-8A18-4865-8C39-E697FFE7F6F7}" sibTransId="{D5343F91-BC03-4ACA-93FC-A680F10C9047}"/>
    <dgm:cxn modelId="{8E2F87F7-5C52-4463-8FE4-EF50DAF4EB9E}" srcId="{76CBE435-C107-4931-82D1-35491A0A4657}" destId="{F48BA65D-6F62-4FF7-A5EA-381EA9FC1822}" srcOrd="0" destOrd="0" parTransId="{7DC7CDF8-BE27-475D-83BF-C1017BFAD29F}" sibTransId="{2AD3ABF3-795F-451B-A37E-712D91BAA756}"/>
    <dgm:cxn modelId="{94D27FBD-278D-4DD9-9037-A91A58233832}" type="presOf" srcId="{76CBE435-C107-4931-82D1-35491A0A4657}" destId="{88AD0A48-3FD4-4E94-BB0F-ECB13002D463}" srcOrd="0" destOrd="0" presId="urn:microsoft.com/office/officeart/2005/8/layout/arrow2"/>
    <dgm:cxn modelId="{419D198E-3646-448B-8483-D4A6CCC67344}" type="presOf" srcId="{F2CF4B82-7D73-4F71-8AD3-9A207DADC544}" destId="{9E0790DE-88EA-431D-8A05-CBE2EA7041E1}" srcOrd="0" destOrd="0" presId="urn:microsoft.com/office/officeart/2005/8/layout/arrow2"/>
    <dgm:cxn modelId="{8E544A25-797F-4080-BC97-0C315E541290}" type="presOf" srcId="{3F890314-DCCB-4F77-8781-C59AFD74ADF1}" destId="{670EBE49-F097-4BA2-BAF7-435BBC583733}" srcOrd="0" destOrd="0" presId="urn:microsoft.com/office/officeart/2005/8/layout/arrow2"/>
    <dgm:cxn modelId="{2A8B4BE4-33ED-4C3B-94B6-486142A3A025}" srcId="{76CBE435-C107-4931-82D1-35491A0A4657}" destId="{F2CF4B82-7D73-4F71-8AD3-9A207DADC544}" srcOrd="2" destOrd="0" parTransId="{789FD4AD-F1DE-4EF7-83AC-E9831360A7A6}" sibTransId="{1E25C55B-7B34-4E11-B8DD-D7BD9FB39002}"/>
    <dgm:cxn modelId="{42D2FDD7-1DFD-4422-BD7D-2C2B3D45B6E4}" type="presParOf" srcId="{88AD0A48-3FD4-4E94-BB0F-ECB13002D463}" destId="{721F2E59-8A47-4F81-BB08-B3DE60B2D5AE}" srcOrd="0" destOrd="0" presId="urn:microsoft.com/office/officeart/2005/8/layout/arrow2"/>
    <dgm:cxn modelId="{79160BB4-CF6E-4BD1-B4DB-D7E620B43CBC}" type="presParOf" srcId="{88AD0A48-3FD4-4E94-BB0F-ECB13002D463}" destId="{D024F8FF-E37C-49ED-B963-1085279FEBCF}" srcOrd="1" destOrd="0" presId="urn:microsoft.com/office/officeart/2005/8/layout/arrow2"/>
    <dgm:cxn modelId="{01C147D0-E97A-462C-91AA-B513F09A2AA4}" type="presParOf" srcId="{D024F8FF-E37C-49ED-B963-1085279FEBCF}" destId="{08C55533-69A9-4370-86AA-9A3F346AA753}" srcOrd="0" destOrd="0" presId="urn:microsoft.com/office/officeart/2005/8/layout/arrow2"/>
    <dgm:cxn modelId="{E7535503-9C5D-43ED-AFC3-07D76230A356}" type="presParOf" srcId="{D024F8FF-E37C-49ED-B963-1085279FEBCF}" destId="{7ABED5F0-7C28-4200-A400-CC69866AD8EE}" srcOrd="1" destOrd="0" presId="urn:microsoft.com/office/officeart/2005/8/layout/arrow2"/>
    <dgm:cxn modelId="{A7191310-DB63-4DF8-8908-CFDC99A979BA}" type="presParOf" srcId="{D024F8FF-E37C-49ED-B963-1085279FEBCF}" destId="{FC0BFF10-51E1-42CB-80EA-51A9CBFEABC1}" srcOrd="2" destOrd="0" presId="urn:microsoft.com/office/officeart/2005/8/layout/arrow2"/>
    <dgm:cxn modelId="{A52CACF5-AE7B-4BF1-AB52-1A7D4B07FA78}" type="presParOf" srcId="{D024F8FF-E37C-49ED-B963-1085279FEBCF}" destId="{670EBE49-F097-4BA2-BAF7-435BBC583733}" srcOrd="3" destOrd="0" presId="urn:microsoft.com/office/officeart/2005/8/layout/arrow2"/>
    <dgm:cxn modelId="{D3E33667-5D76-477D-879D-B2F61880EAC6}" type="presParOf" srcId="{D024F8FF-E37C-49ED-B963-1085279FEBCF}" destId="{EB244358-1D06-4894-9976-60972C3C4B31}" srcOrd="4" destOrd="0" presId="urn:microsoft.com/office/officeart/2005/8/layout/arrow2"/>
    <dgm:cxn modelId="{A858D994-0E99-435B-BC2A-8595E40F202D}" type="presParOf" srcId="{D024F8FF-E37C-49ED-B963-1085279FEBCF}" destId="{9E0790DE-88EA-431D-8A05-CBE2EA7041E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B7DC41-F086-467E-8B78-A4C19CDA0DD5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F3596C-C5E0-4C88-B3CC-121DAFDA0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4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EC07C96-010F-46AE-82D1-3697DDEEDFCE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C4217C7-F3EF-4EC6-BDC9-3C133EEA8967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1ABE9-1B03-4073-B68B-B02307F11F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AF18E-D564-4F4C-880E-A31C5E2873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LAVCA is a not-for profit membership organization dedicated to supporting the growth of private equity and venture capital in Latin America.</a:t>
            </a:r>
          </a:p>
          <a:p>
            <a:pPr marL="171450" lvl="0" indent="-17145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LAVCA’s membership is comprised over 150 firms which control assets in excess of $50 billion, directed at capitalizing and growing Latin American businesses.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3041-E226-4D6C-B110-ACFEE06B62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lvl="0" indent="-17145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LAVCA is a not-for profit membership organization dedicated to supporting the growth of private equity and venture capital in Latin America.</a:t>
            </a:r>
          </a:p>
          <a:p>
            <a:pPr marL="171450" lvl="0" indent="-171450">
              <a:buFontTx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LAVCA’s membership is comprised over 150 firms which control assets in excess of $50 billion, directed at capitalizing and growing Latin American businesses.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3041-E226-4D6C-B110-ACFEE06B62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AF18E-D564-4F4C-880E-A31C5E2873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AF18E-D564-4F4C-880E-A31C5E2873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AF18E-D564-4F4C-880E-A31C5E2873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7A257-92B5-48CD-89EC-4A460ED26F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AF18E-D564-4F4C-880E-A31C5E2873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0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AF18E-D564-4F4C-880E-A31C5E2873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937500" y="12700"/>
            <a:ext cx="1206500" cy="698500"/>
            <a:chOff x="7734300" y="1752600"/>
            <a:chExt cx="1435100" cy="838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7734300" y="1752600"/>
              <a:ext cx="14351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0" descr="C:\Users\Juan\AppData\Local\Microsoft\Windows\Temporary Internet Files\Content.Outlook\6O8I53DB\Lavca_2Lines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710" y="1765300"/>
              <a:ext cx="1169690" cy="79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 userDrawn="1"/>
        </p:nvSpPr>
        <p:spPr>
          <a:xfrm>
            <a:off x="0" y="762000"/>
            <a:ext cx="9144000" cy="825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1225"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/>
          <a:srcRect l="75731" t="28879" r="16393" b="67744"/>
          <a:stretch>
            <a:fillRect/>
          </a:stretch>
        </p:blipFill>
        <p:spPr bwMode="auto">
          <a:xfrm>
            <a:off x="0" y="0"/>
            <a:ext cx="39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401FB-0A57-4473-AF06-7B8AC043E20A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ED91C-5D16-4CC1-9F7B-D4F6131AB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F8011-33F7-4376-922C-097CC56FCF78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C3146-EE28-4AE7-BA02-FE73D853C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3F90A9-9887-44CA-A894-77C0B3151F5A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3F62C4-733E-4540-B09C-D074D937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09" indent="0">
              <a:buNone/>
              <a:defRPr sz="2000" b="1"/>
            </a:lvl2pPr>
            <a:lvl3pPr marL="911412" indent="0">
              <a:buNone/>
              <a:defRPr sz="1800" b="1"/>
            </a:lvl3pPr>
            <a:lvl4pPr marL="1367117" indent="0">
              <a:buNone/>
              <a:defRPr sz="1600" b="1"/>
            </a:lvl4pPr>
            <a:lvl5pPr marL="1822822" indent="0">
              <a:buNone/>
              <a:defRPr sz="1600" b="1"/>
            </a:lvl5pPr>
            <a:lvl6pPr marL="2278527" indent="0">
              <a:buNone/>
              <a:defRPr sz="1600" b="1"/>
            </a:lvl6pPr>
            <a:lvl7pPr marL="2734232" indent="0">
              <a:buNone/>
              <a:defRPr sz="1600" b="1"/>
            </a:lvl7pPr>
            <a:lvl8pPr marL="3189940" indent="0">
              <a:buNone/>
              <a:defRPr sz="1600" b="1"/>
            </a:lvl8pPr>
            <a:lvl9pPr marL="36456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09" indent="0">
              <a:buNone/>
              <a:defRPr sz="2000" b="1"/>
            </a:lvl2pPr>
            <a:lvl3pPr marL="911412" indent="0">
              <a:buNone/>
              <a:defRPr sz="1800" b="1"/>
            </a:lvl3pPr>
            <a:lvl4pPr marL="1367117" indent="0">
              <a:buNone/>
              <a:defRPr sz="1600" b="1"/>
            </a:lvl4pPr>
            <a:lvl5pPr marL="1822822" indent="0">
              <a:buNone/>
              <a:defRPr sz="1600" b="1"/>
            </a:lvl5pPr>
            <a:lvl6pPr marL="2278527" indent="0">
              <a:buNone/>
              <a:defRPr sz="1600" b="1"/>
            </a:lvl6pPr>
            <a:lvl7pPr marL="2734232" indent="0">
              <a:buNone/>
              <a:defRPr sz="1600" b="1"/>
            </a:lvl7pPr>
            <a:lvl8pPr marL="3189940" indent="0">
              <a:buNone/>
              <a:defRPr sz="1600" b="1"/>
            </a:lvl8pPr>
            <a:lvl9pPr marL="36456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685A8-44E3-47E8-BDA1-AF957BC9E0E3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78CB45-D4CE-4CE0-9907-6DE65BB94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7F8581-5150-41DC-882E-EAE5671055ED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C8240A-5CD7-4E41-9B95-28BE6656F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5CDDF4-66D6-4094-A11E-B099F3BC3B1D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5444E9-7B8E-48EA-A00F-4A8CDEF13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09" indent="0">
              <a:buNone/>
              <a:defRPr sz="1200"/>
            </a:lvl2pPr>
            <a:lvl3pPr marL="911412" indent="0">
              <a:buNone/>
              <a:defRPr sz="1000"/>
            </a:lvl3pPr>
            <a:lvl4pPr marL="1367117" indent="0">
              <a:buNone/>
              <a:defRPr sz="900"/>
            </a:lvl4pPr>
            <a:lvl5pPr marL="1822822" indent="0">
              <a:buNone/>
              <a:defRPr sz="900"/>
            </a:lvl5pPr>
            <a:lvl6pPr marL="2278527" indent="0">
              <a:buNone/>
              <a:defRPr sz="900"/>
            </a:lvl6pPr>
            <a:lvl7pPr marL="2734232" indent="0">
              <a:buNone/>
              <a:defRPr sz="900"/>
            </a:lvl7pPr>
            <a:lvl8pPr marL="3189940" indent="0">
              <a:buNone/>
              <a:defRPr sz="900"/>
            </a:lvl8pPr>
            <a:lvl9pPr marL="36456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9A092-5032-477E-8C65-032FF8A0E05C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D488F5-6B95-420F-BF20-92B42DB90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709" indent="0">
              <a:buNone/>
              <a:defRPr sz="2800"/>
            </a:lvl2pPr>
            <a:lvl3pPr marL="911412" indent="0">
              <a:buNone/>
              <a:defRPr sz="2400"/>
            </a:lvl3pPr>
            <a:lvl4pPr marL="1367117" indent="0">
              <a:buNone/>
              <a:defRPr sz="2000"/>
            </a:lvl4pPr>
            <a:lvl5pPr marL="1822822" indent="0">
              <a:buNone/>
              <a:defRPr sz="2000"/>
            </a:lvl5pPr>
            <a:lvl6pPr marL="2278527" indent="0">
              <a:buNone/>
              <a:defRPr sz="2000"/>
            </a:lvl6pPr>
            <a:lvl7pPr marL="2734232" indent="0">
              <a:buNone/>
              <a:defRPr sz="2000"/>
            </a:lvl7pPr>
            <a:lvl8pPr marL="3189940" indent="0">
              <a:buNone/>
              <a:defRPr sz="2000"/>
            </a:lvl8pPr>
            <a:lvl9pPr marL="364564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09" indent="0">
              <a:buNone/>
              <a:defRPr sz="1200"/>
            </a:lvl2pPr>
            <a:lvl3pPr marL="911412" indent="0">
              <a:buNone/>
              <a:defRPr sz="1000"/>
            </a:lvl3pPr>
            <a:lvl4pPr marL="1367117" indent="0">
              <a:buNone/>
              <a:defRPr sz="900"/>
            </a:lvl4pPr>
            <a:lvl5pPr marL="1822822" indent="0">
              <a:buNone/>
              <a:defRPr sz="900"/>
            </a:lvl5pPr>
            <a:lvl6pPr marL="2278527" indent="0">
              <a:buNone/>
              <a:defRPr sz="900"/>
            </a:lvl6pPr>
            <a:lvl7pPr marL="2734232" indent="0">
              <a:buNone/>
              <a:defRPr sz="900"/>
            </a:lvl7pPr>
            <a:lvl8pPr marL="3189940" indent="0">
              <a:buNone/>
              <a:defRPr sz="900"/>
            </a:lvl8pPr>
            <a:lvl9pPr marL="36456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29CABA-2BD4-4CAC-B556-5CDFCBF05531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E28BD-B1CF-4E08-A35D-C59F210C8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5C85B-37AA-4730-828C-3E88633277B9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7B0D1D-AFBB-40B0-83DF-97B4B703B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E3631C2-AE67-406C-A9ED-6DD7106599FE}" type="datetimeFigureOut">
              <a:rPr lang="en-US"/>
              <a:pPr>
                <a:defRPr/>
              </a:pPr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7AF5FD8-D512-46D8-A9F0-4F054CC3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12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defTabSz="911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383" indent="-227862" algn="l" defTabSz="9114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087" indent="-227862" algn="l" defTabSz="9114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791" indent="-227862" algn="l" defTabSz="9114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495" indent="-227862" algn="l" defTabSz="9114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09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12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17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22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527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32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940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643" algn="l" defTabSz="911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2.png"/><Relationship Id="rId3" Type="http://schemas.openxmlformats.org/officeDocument/2006/relationships/image" Target="../media/image7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6.png"/><Relationship Id="rId4" Type="http://schemas.openxmlformats.org/officeDocument/2006/relationships/diagramData" Target="../diagrams/data1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mbrose@lavc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7" Type="http://schemas.openxmlformats.org/officeDocument/2006/relationships/image" Target="../media/image43.jpeg"/><Relationship Id="rId12" Type="http://schemas.openxmlformats.org/officeDocument/2006/relationships/image" Target="../media/image48.gif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4" Type="http://schemas.openxmlformats.org/officeDocument/2006/relationships/image" Target="../media/image40.png"/><Relationship Id="rId9" Type="http://schemas.openxmlformats.org/officeDocument/2006/relationships/image" Target="../media/image45.gif"/><Relationship Id="rId14" Type="http://schemas.openxmlformats.org/officeDocument/2006/relationships/image" Target="../media/image50.png"/><Relationship Id="rId22" Type="http://schemas.openxmlformats.org/officeDocument/2006/relationships/image" Target="../media/image5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1"/>
          <p:cNvSpPr txBox="1">
            <a:spLocks/>
          </p:cNvSpPr>
          <p:nvPr/>
        </p:nvSpPr>
        <p:spPr bwMode="auto">
          <a:xfrm>
            <a:off x="377825" y="1283648"/>
            <a:ext cx="8766175" cy="41370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1142" tIns="45573" rIns="91142" bIns="45573" anchor="ctr"/>
          <a:lstStyle/>
          <a:p>
            <a:pPr algn="ctr" defTabSz="911225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Update on Venture Capital in </a:t>
            </a:r>
          </a:p>
          <a:p>
            <a:pPr algn="ctr" defTabSz="911225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Latin America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  <a:p>
            <a:pPr defTabSz="911225"/>
            <a:endParaRPr lang="en-US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911225"/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  <a:p>
            <a:pPr defTabSz="911225"/>
            <a:endParaRPr lang="en-US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911225"/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825" y="2911347"/>
            <a:ext cx="8782050" cy="3667125"/>
          </a:xfrm>
          <a:prstGeom prst="rect">
            <a:avLst/>
          </a:prstGeom>
          <a:noFill/>
        </p:spPr>
        <p:txBody>
          <a:bodyPr lIns="91142" tIns="45573" rIns="91142" bIns="45573" anchor="ctr">
            <a:normAutofit/>
          </a:bodyPr>
          <a:lstStyle/>
          <a:p>
            <a:pPr algn="r" defTabSz="911412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AS/COA LAVCA Miami Event</a:t>
            </a:r>
          </a:p>
          <a:p>
            <a:pPr algn="r" defTabSz="911412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April 18</a:t>
            </a:r>
            <a:r>
              <a:rPr lang="en-US" sz="20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2013</a:t>
            </a:r>
          </a:p>
          <a:p>
            <a:pPr algn="r" defTabSz="911412" fontAlgn="auto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1412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Cate Ambrose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1412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President &amp; Executive Director</a:t>
            </a: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1412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Latin American Private Equity &amp;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Venture Capital Association</a:t>
            </a:r>
            <a:endParaRPr lang="en-US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911412" fontAlgn="auto"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911412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York</a:t>
            </a:r>
          </a:p>
          <a:p>
            <a:pPr algn="r" defTabSz="911412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October 7, 2011</a:t>
            </a:r>
          </a:p>
        </p:txBody>
      </p:sp>
      <p:pic>
        <p:nvPicPr>
          <p:cNvPr id="1034" name="Picture 10" descr="C:\Users\Juan\AppData\Local\Microsoft\Windows\Temporary Internet Files\Content.Outlook\6O8I53DB\Lavca_2L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663700" cy="11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75731" t="28879" r="16393" b="67744"/>
          <a:stretch>
            <a:fillRect/>
          </a:stretch>
        </p:blipFill>
        <p:spPr bwMode="auto">
          <a:xfrm>
            <a:off x="0" y="0"/>
            <a:ext cx="3810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-26988" y="5407025"/>
            <a:ext cx="485775" cy="14509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1142" tIns="45573" rIns="91142" bIns="45573" anchor="ctr"/>
          <a:lstStyle/>
          <a:p>
            <a:pPr defTabSz="911225"/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6"/>
          <a:srcRect l="75731" t="28879" r="16393" b="67744"/>
          <a:stretch>
            <a:fillRect/>
          </a:stretch>
        </p:blipFill>
        <p:spPr bwMode="auto">
          <a:xfrm>
            <a:off x="381000" y="5407025"/>
            <a:ext cx="8763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9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E-commerce and consumer internet deals</a:t>
            </a:r>
          </a:p>
        </p:txBody>
      </p:sp>
      <p:sp>
        <p:nvSpPr>
          <p:cNvPr id="3085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2258" y="1699347"/>
            <a:ext cx="8379857" cy="1945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66360" y="2172397"/>
            <a:ext cx="791570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89" y="2754663"/>
            <a:ext cx="859732" cy="6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2366360" y="3037245"/>
            <a:ext cx="791570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Kaszek Ventures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1" y="2874954"/>
            <a:ext cx="1125990" cy="4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monashees.com.br/uploads/companies-petlove-detai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40" y="1849095"/>
            <a:ext cx="1369478" cy="6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mnoleto.com.br/wp-content/uploads/2009/02/monashees_mar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7" y="2042291"/>
            <a:ext cx="1622133" cy="4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376" y="2031813"/>
            <a:ext cx="1444051" cy="35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6551452" y="2141625"/>
            <a:ext cx="791570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87" y="1947733"/>
            <a:ext cx="1475425" cy="51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91463" y="1021353"/>
            <a:ext cx="8008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Highlighted VC Investments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28" name="Picture 18" descr="http://images.startupsearch.org/investor/insigh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21" y="4515538"/>
            <a:ext cx="1911951" cy="3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3898595" y="4617331"/>
            <a:ext cx="791570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sitedoartigo.com.br/wp-content/uploads/2012/06/WWW-BEBESTORE-COM-BR-ARTIGOS-INFANTIS-BEBE-STO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77" y="2668400"/>
            <a:ext cx="1126245" cy="7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runchbase.com/assets/images/resized/0001/0914/10914v3-max-250x2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00" y="2847689"/>
            <a:ext cx="1476312" cy="4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/>
          <p:cNvSpPr/>
          <p:nvPr/>
        </p:nvSpPr>
        <p:spPr>
          <a:xfrm>
            <a:off x="6560283" y="2988168"/>
            <a:ext cx="791570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07685" y="1342894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E-commerce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342313" y="4251685"/>
            <a:ext cx="5723555" cy="2453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31" y="5244523"/>
            <a:ext cx="1246397" cy="3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crunchbase.com/assets/images/resized/0014/4776/144776v2-max-250x25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75" y="5005293"/>
            <a:ext cx="534253" cy="6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/>
          <p:cNvSpPr/>
          <p:nvPr/>
        </p:nvSpPr>
        <p:spPr>
          <a:xfrm>
            <a:off x="3898595" y="5321646"/>
            <a:ext cx="791570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9" descr="https://encrypted-tbn2.gstatic.com/images?q=tbn:ANd9GcSWNj8HIDEukDWmqB_IqJOO1h7kOh1VLyAWF8YdTorYAFFiEGCJ-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92" y="5061746"/>
            <a:ext cx="1016318" cy="6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profile.ak.fbcdn.net/hprofile-ak-snc6/s160x160/181369_444612288906782_1934060474_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18" y="5742785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crunchbase.com/assets/images/resized/0006/0364/60364v4-max-250x25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61" y="5970900"/>
            <a:ext cx="1626425" cy="3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ight Arrow 41"/>
          <p:cNvSpPr/>
          <p:nvPr/>
        </p:nvSpPr>
        <p:spPr>
          <a:xfrm>
            <a:off x="3906519" y="6048720"/>
            <a:ext cx="791570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571926" y="388737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8629" y="4515538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42981" y="5152369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 Data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98976" y="5879443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 games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120698" y="6504156"/>
            <a:ext cx="194761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000" dirty="0">
                <a:solidFill>
                  <a:srgbClr val="010101"/>
                </a:solidFill>
              </a:rPr>
              <a:t>© </a:t>
            </a:r>
            <a:r>
              <a:rPr lang="en-US" sz="1000" dirty="0" smtClean="0">
                <a:solidFill>
                  <a:srgbClr val="010101"/>
                </a:solidFill>
              </a:rPr>
              <a:t>2013 </a:t>
            </a:r>
            <a:r>
              <a:rPr lang="en-US" sz="1000" dirty="0">
                <a:solidFill>
                  <a:srgbClr val="010101"/>
                </a:solidFill>
              </a:rPr>
              <a:t>LAVCA Industry Data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75" y="4418462"/>
            <a:ext cx="1470388" cy="55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5" y="20778"/>
            <a:ext cx="183650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50519" y="102571"/>
            <a:ext cx="800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Case Study:</a:t>
            </a:r>
          </a:p>
        </p:txBody>
      </p:sp>
      <p:sp>
        <p:nvSpPr>
          <p:cNvPr id="3085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975747458"/>
              </p:ext>
            </p:extLst>
          </p:nvPr>
        </p:nvGraphicFramePr>
        <p:xfrm>
          <a:off x="641493" y="1341672"/>
          <a:ext cx="8363175" cy="445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48" y="4022041"/>
            <a:ext cx="1465432" cy="52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057058" y="6487641"/>
            <a:ext cx="194761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000" dirty="0">
                <a:solidFill>
                  <a:srgbClr val="010101"/>
                </a:solidFill>
              </a:rPr>
              <a:t>© </a:t>
            </a:r>
            <a:r>
              <a:rPr lang="en-US" sz="1000" dirty="0" smtClean="0">
                <a:solidFill>
                  <a:srgbClr val="010101"/>
                </a:solidFill>
              </a:rPr>
              <a:t>2013 </a:t>
            </a:r>
            <a:r>
              <a:rPr lang="en-US" sz="1000" dirty="0">
                <a:solidFill>
                  <a:srgbClr val="010101"/>
                </a:solidFill>
              </a:rPr>
              <a:t>LAVCA Industry Data</a:t>
            </a: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491463" y="1021353"/>
            <a:ext cx="8008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DE00"/>
                </a:solidFill>
                <a:latin typeface="Calibri" pitchFamily="34" charset="0"/>
              </a:rPr>
              <a:t>Funding a Start-up</a:t>
            </a:r>
            <a:endParaRPr lang="en-US" sz="2000" b="1" dirty="0">
              <a:solidFill>
                <a:srgbClr val="00DE00"/>
              </a:solidFill>
              <a:latin typeface="Calibri" pitchFamily="34" charset="0"/>
            </a:endParaRPr>
          </a:p>
        </p:txBody>
      </p:sp>
      <p:pic>
        <p:nvPicPr>
          <p:cNvPr id="49" name="Picture 48" descr="PasadenaAngel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1560" y="4975625"/>
            <a:ext cx="1397231" cy="489938"/>
          </a:xfrm>
          <a:prstGeom prst="rect">
            <a:avLst/>
          </a:prstGeom>
        </p:spPr>
      </p:pic>
      <p:pic>
        <p:nvPicPr>
          <p:cNvPr id="50" name="Picture 2" descr="C:\Users\Staff\Desktop\insight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8470" y="5436986"/>
            <a:ext cx="2623705" cy="424295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70" y="4778677"/>
            <a:ext cx="211931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 descr="211705v2-max-250x25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62663" y="3925144"/>
            <a:ext cx="1163778" cy="465512"/>
          </a:xfrm>
          <a:prstGeom prst="rect">
            <a:avLst/>
          </a:prstGeom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45" y="4507049"/>
            <a:ext cx="1465432" cy="52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 descr="211705v2-max-250x25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44210" y="3436743"/>
            <a:ext cx="1163778" cy="4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824950"/>
            <a:ext cx="6085332" cy="36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LAVCA Scorecard –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2013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Ranking </a:t>
            </a:r>
          </a:p>
        </p:txBody>
      </p:sp>
      <p:sp>
        <p:nvSpPr>
          <p:cNvPr id="23555" name="Rectangle 109"/>
          <p:cNvSpPr>
            <a:spLocks noChangeArrowheads="1"/>
          </p:cNvSpPr>
          <p:nvPr/>
        </p:nvSpPr>
        <p:spPr bwMode="auto">
          <a:xfrm>
            <a:off x="407988" y="1114425"/>
            <a:ext cx="800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DE00"/>
                </a:solidFill>
                <a:latin typeface="Calibri" pitchFamily="34" charset="0"/>
              </a:rPr>
              <a:t>Overall score – 0-100 where 100=best environment</a:t>
            </a:r>
          </a:p>
        </p:txBody>
      </p:sp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568325" y="6400800"/>
            <a:ext cx="2284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1000">
                <a:solidFill>
                  <a:srgbClr val="010101"/>
                </a:solidFill>
              </a:rPr>
              <a:t>© 2012 LAVCA Industry Data</a:t>
            </a:r>
          </a:p>
        </p:txBody>
      </p:sp>
      <p:pic>
        <p:nvPicPr>
          <p:cNvPr id="9218" name="Picture 2" descr="C:\Users\Juan\AppData\Local\Microsoft\Windows\Temporary Internet Files\Content.Outlook\6O8I53DB\2013 Scorecard 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88" y="2024305"/>
            <a:ext cx="2559625" cy="330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LAVCA Scorecard –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2013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Ranking </a:t>
            </a:r>
          </a:p>
        </p:txBody>
      </p:sp>
      <p:sp>
        <p:nvSpPr>
          <p:cNvPr id="23555" name="Rectangle 109"/>
          <p:cNvSpPr>
            <a:spLocks noChangeArrowheads="1"/>
          </p:cNvSpPr>
          <p:nvPr/>
        </p:nvSpPr>
        <p:spPr bwMode="auto">
          <a:xfrm>
            <a:off x="407988" y="841330"/>
            <a:ext cx="8008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DE00"/>
                </a:solidFill>
                <a:latin typeface="Calibri" pitchFamily="34" charset="0"/>
              </a:rPr>
              <a:t>Entrepreneurship</a:t>
            </a:r>
          </a:p>
        </p:txBody>
      </p:sp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568325" y="6400800"/>
            <a:ext cx="2284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1000">
                <a:solidFill>
                  <a:srgbClr val="010101"/>
                </a:solidFill>
              </a:rPr>
              <a:t>© 2012 LAVCA Industry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11633" y="1758812"/>
            <a:ext cx="2595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"/>
            <a:r>
              <a:rPr lang="en-US" sz="1400" i="1" dirty="0" smtClean="0">
                <a:ea typeface="ＭＳ Ｐゴシック" pitchFamily="-112" charset="-128"/>
              </a:rPr>
              <a:t>Scored from 0-4 where 4=best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07087" y="2170905"/>
            <a:ext cx="407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UK</a:t>
            </a:r>
            <a:endParaRPr lang="en-US" sz="1500" dirty="0">
              <a:solidFill>
                <a:srgbClr val="002142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9670" y="2662939"/>
            <a:ext cx="129875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002142"/>
                </a:solidFill>
                <a:latin typeface="+mj-lt"/>
              </a:rPr>
              <a:t>Argentina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Brazil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Chile</a:t>
            </a:r>
          </a:p>
          <a:p>
            <a:r>
              <a:rPr lang="en-US" sz="1500" b="1" dirty="0" smtClean="0">
                <a:solidFill>
                  <a:srgbClr val="002142"/>
                </a:solidFill>
                <a:latin typeface="+mj-lt"/>
              </a:rPr>
              <a:t>Colombia (+1)</a:t>
            </a:r>
          </a:p>
          <a:p>
            <a:r>
              <a:rPr lang="en-US" sz="1500" b="1" dirty="0" smtClean="0">
                <a:solidFill>
                  <a:srgbClr val="002142"/>
                </a:solidFill>
                <a:latin typeface="+mj-lt"/>
              </a:rPr>
              <a:t>Mexico (+1)</a:t>
            </a:r>
          </a:p>
        </p:txBody>
      </p:sp>
      <p:grpSp>
        <p:nvGrpSpPr>
          <p:cNvPr id="32" name="Group 25"/>
          <p:cNvGrpSpPr/>
          <p:nvPr/>
        </p:nvGrpSpPr>
        <p:grpSpPr>
          <a:xfrm>
            <a:off x="5783975" y="4401262"/>
            <a:ext cx="875212" cy="1195565"/>
            <a:chOff x="3030583" y="1907176"/>
            <a:chExt cx="875212" cy="19594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697040" y="4215786"/>
            <a:ext cx="17361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Costa Rica</a:t>
            </a:r>
          </a:p>
          <a:p>
            <a:r>
              <a:rPr lang="en-US" sz="1500" dirty="0">
                <a:solidFill>
                  <a:srgbClr val="002142"/>
                </a:solidFill>
                <a:latin typeface="+mj-lt"/>
              </a:rPr>
              <a:t>Dominican Republic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El Salvador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Peru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Trinidad &amp; Tobago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Uruguay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2731" y="6166956"/>
            <a:ext cx="8089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Panama</a:t>
            </a:r>
            <a:endParaRPr lang="en-US" sz="1500" dirty="0">
              <a:solidFill>
                <a:srgbClr val="002142"/>
              </a:solidFill>
              <a:latin typeface="+mj-lt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5783977" y="2253659"/>
            <a:ext cx="875212" cy="239444"/>
            <a:chOff x="3030583" y="1907176"/>
            <a:chExt cx="875212" cy="19594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2"/>
          <p:cNvGrpSpPr/>
          <p:nvPr/>
        </p:nvGrpSpPr>
        <p:grpSpPr>
          <a:xfrm>
            <a:off x="5770912" y="6148080"/>
            <a:ext cx="892627" cy="306325"/>
            <a:chOff x="3030583" y="1907176"/>
            <a:chExt cx="875212" cy="19594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14" y="2020164"/>
            <a:ext cx="1152525" cy="46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25"/>
          <p:cNvGrpSpPr/>
          <p:nvPr/>
        </p:nvGrpSpPr>
        <p:grpSpPr>
          <a:xfrm>
            <a:off x="5786203" y="2731179"/>
            <a:ext cx="875212" cy="1195565"/>
            <a:chOff x="3030583" y="1907176"/>
            <a:chExt cx="875212" cy="19594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C:\Users\Juan\AppData\Local\Microsoft\Windows\Temporary Internet Files\Content.Outlook\6O8I53DB\2013 Scorecard 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9" y="2226705"/>
            <a:ext cx="3097147" cy="4001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2372" y="1302638"/>
            <a:ext cx="6458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Colombia and Mexico advance in entrepreneurship in 2013</a:t>
            </a:r>
          </a:p>
        </p:txBody>
      </p:sp>
    </p:spTree>
    <p:extLst>
      <p:ext uri="{BB962C8B-B14F-4D97-AF65-F5344CB8AC3E}">
        <p14:creationId xmlns:p14="http://schemas.microsoft.com/office/powerpoint/2010/main" val="7413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LAVCA Scorecard –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2013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Ranking </a:t>
            </a:r>
          </a:p>
        </p:txBody>
      </p:sp>
      <p:sp>
        <p:nvSpPr>
          <p:cNvPr id="23555" name="Rectangle 109"/>
          <p:cNvSpPr>
            <a:spLocks noChangeArrowheads="1"/>
          </p:cNvSpPr>
          <p:nvPr/>
        </p:nvSpPr>
        <p:spPr bwMode="auto">
          <a:xfrm>
            <a:off x="407988" y="986469"/>
            <a:ext cx="800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DE00"/>
                </a:solidFill>
                <a:latin typeface="Calibri" pitchFamily="34" charset="0"/>
              </a:rPr>
              <a:t>Protection of minority shareholder rights</a:t>
            </a:r>
          </a:p>
        </p:txBody>
      </p:sp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568325" y="6400800"/>
            <a:ext cx="2284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1000">
                <a:solidFill>
                  <a:srgbClr val="010101"/>
                </a:solidFill>
              </a:rPr>
              <a:t>© 2012 LAVCA Industry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16097" y="1581388"/>
            <a:ext cx="2595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"/>
            <a:r>
              <a:rPr lang="en-US" sz="1400" i="1" dirty="0" smtClean="0">
                <a:ea typeface="ＭＳ Ｐゴシック" pitchFamily="-112" charset="-128"/>
              </a:rPr>
              <a:t>Scored from 0-4 where 4=best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11551" y="1952537"/>
            <a:ext cx="407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UK</a:t>
            </a:r>
            <a:endParaRPr lang="en-US" sz="1500" dirty="0">
              <a:solidFill>
                <a:srgbClr val="002142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4134" y="2512812"/>
            <a:ext cx="925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Brazil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Chile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Colombia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Mexico</a:t>
            </a:r>
          </a:p>
        </p:txBody>
      </p:sp>
      <p:grpSp>
        <p:nvGrpSpPr>
          <p:cNvPr id="29" name="Group 22"/>
          <p:cNvGrpSpPr/>
          <p:nvPr/>
        </p:nvGrpSpPr>
        <p:grpSpPr>
          <a:xfrm>
            <a:off x="5666408" y="2512044"/>
            <a:ext cx="892627" cy="961378"/>
            <a:chOff x="3030583" y="1907176"/>
            <a:chExt cx="875212" cy="19594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25"/>
          <p:cNvGrpSpPr/>
          <p:nvPr/>
        </p:nvGrpSpPr>
        <p:grpSpPr>
          <a:xfrm>
            <a:off x="5701503" y="3922437"/>
            <a:ext cx="875212" cy="1086877"/>
            <a:chOff x="3030583" y="1907176"/>
            <a:chExt cx="875212" cy="19594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615904" y="3812865"/>
            <a:ext cx="173618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Argentina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Dominican Republic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Panama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Trinidad &amp; Tobago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Uruguay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7195" y="5865326"/>
            <a:ext cx="10362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Costa Rica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El Salvador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Peru</a:t>
            </a:r>
            <a:endParaRPr lang="en-US" sz="1500" dirty="0">
              <a:solidFill>
                <a:srgbClr val="002142"/>
              </a:solidFill>
              <a:latin typeface="+mj-lt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5688441" y="2035291"/>
            <a:ext cx="875212" cy="239444"/>
            <a:chOff x="3030583" y="1907176"/>
            <a:chExt cx="875212" cy="19594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2"/>
          <p:cNvGrpSpPr/>
          <p:nvPr/>
        </p:nvGrpSpPr>
        <p:grpSpPr>
          <a:xfrm>
            <a:off x="5675376" y="5934532"/>
            <a:ext cx="892627" cy="596940"/>
            <a:chOff x="3030583" y="1907176"/>
            <a:chExt cx="875212" cy="19594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58" y="1822230"/>
            <a:ext cx="10477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C:\Users\Juan\AppData\Local\Microsoft\Windows\Temporary Internet Files\Content.Outlook\6O8I53DB\2013 Scorecard 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0" y="1987437"/>
            <a:ext cx="3097147" cy="4001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206" y="1041062"/>
            <a:ext cx="1898567" cy="57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LAVCA Scorecard –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2013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Ranking </a:t>
            </a:r>
          </a:p>
        </p:txBody>
      </p:sp>
      <p:sp>
        <p:nvSpPr>
          <p:cNvPr id="23555" name="Rectangle 109"/>
          <p:cNvSpPr>
            <a:spLocks noChangeArrowheads="1"/>
          </p:cNvSpPr>
          <p:nvPr/>
        </p:nvSpPr>
        <p:spPr bwMode="auto">
          <a:xfrm>
            <a:off x="407988" y="986469"/>
            <a:ext cx="800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DE00"/>
                </a:solidFill>
                <a:latin typeface="Calibri" pitchFamily="34" charset="0"/>
              </a:rPr>
              <a:t>Intellectual Property Rights</a:t>
            </a:r>
            <a:endParaRPr lang="en-US" sz="2400" b="1" dirty="0">
              <a:solidFill>
                <a:srgbClr val="00DE00"/>
              </a:solidFill>
              <a:latin typeface="Calibri" pitchFamily="34" charset="0"/>
            </a:endParaRPr>
          </a:p>
        </p:txBody>
      </p:sp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568325" y="6400800"/>
            <a:ext cx="2284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1000">
                <a:solidFill>
                  <a:srgbClr val="010101"/>
                </a:solidFill>
              </a:rPr>
              <a:t>© 2012 LAVCA Industry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16097" y="1581388"/>
            <a:ext cx="2595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"/>
            <a:r>
              <a:rPr lang="en-US" sz="1400" i="1" dirty="0" smtClean="0">
                <a:ea typeface="ＭＳ Ｐゴシック" pitchFamily="-112" charset="-128"/>
              </a:rPr>
              <a:t>Scored from 0-4 where 4=best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11551" y="2020777"/>
            <a:ext cx="4074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UK</a:t>
            </a:r>
            <a:endParaRPr lang="en-US" sz="1500" dirty="0">
              <a:solidFill>
                <a:srgbClr val="002142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4134" y="2430924"/>
            <a:ext cx="159377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Chile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Costa Rica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Trinidad </a:t>
            </a:r>
            <a:r>
              <a:rPr lang="en-US" sz="1500" dirty="0">
                <a:solidFill>
                  <a:srgbClr val="002142"/>
                </a:solidFill>
                <a:latin typeface="+mj-lt"/>
              </a:rPr>
              <a:t>&amp; </a:t>
            </a:r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Tobago</a:t>
            </a:r>
            <a:endParaRPr lang="en-US" sz="1500" dirty="0">
              <a:solidFill>
                <a:srgbClr val="002142"/>
              </a:solidFill>
              <a:latin typeface="+mj-lt"/>
            </a:endParaRPr>
          </a:p>
        </p:txBody>
      </p:sp>
      <p:grpSp>
        <p:nvGrpSpPr>
          <p:cNvPr id="29" name="Group 22"/>
          <p:cNvGrpSpPr/>
          <p:nvPr/>
        </p:nvGrpSpPr>
        <p:grpSpPr>
          <a:xfrm>
            <a:off x="5679732" y="2559081"/>
            <a:ext cx="892627" cy="596940"/>
            <a:chOff x="3030583" y="1907176"/>
            <a:chExt cx="875212" cy="19594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25"/>
          <p:cNvGrpSpPr/>
          <p:nvPr/>
        </p:nvGrpSpPr>
        <p:grpSpPr>
          <a:xfrm>
            <a:off x="5701503" y="3536070"/>
            <a:ext cx="875212" cy="1750427"/>
            <a:chOff x="3030583" y="1907176"/>
            <a:chExt cx="875212" cy="19594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615904" y="3543943"/>
            <a:ext cx="103624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Argentina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Brazil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Colombia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El Salvador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Mexico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Panama</a:t>
            </a:r>
          </a:p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Peru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7195" y="6056398"/>
            <a:ext cx="17361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2142"/>
                </a:solidFill>
                <a:latin typeface="+mj-lt"/>
              </a:rPr>
              <a:t>Dominican Republic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688441" y="2103531"/>
            <a:ext cx="875212" cy="239444"/>
            <a:chOff x="3030583" y="1907176"/>
            <a:chExt cx="875212" cy="19594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2"/>
          <p:cNvGrpSpPr/>
          <p:nvPr/>
        </p:nvGrpSpPr>
        <p:grpSpPr>
          <a:xfrm>
            <a:off x="5675376" y="6066468"/>
            <a:ext cx="892627" cy="278477"/>
            <a:chOff x="3030583" y="1907176"/>
            <a:chExt cx="875212" cy="19594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030583" y="2011680"/>
              <a:ext cx="862148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807823" y="2005148"/>
              <a:ext cx="195943" cy="0"/>
            </a:xfrm>
            <a:prstGeom prst="line">
              <a:avLst/>
            </a:prstGeom>
            <a:ln>
              <a:solidFill>
                <a:srgbClr val="002C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2" descr="C:\Users\Juan\AppData\Local\Microsoft\Windows\Temporary Internet Files\Content.Outlook\6O8I53DB\2013 Scorecard 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0" y="1987437"/>
            <a:ext cx="3097147" cy="4001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409575" y="144463"/>
            <a:ext cx="800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Thank You!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9863" y="5353050"/>
            <a:ext cx="2351087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Regional Office</a:t>
            </a:r>
          </a:p>
          <a:p>
            <a:pPr algn="ctr">
              <a:defRPr/>
            </a:pPr>
            <a:r>
              <a:rPr lang="en-US" sz="1400" dirty="0">
                <a:latin typeface="+mn-lt"/>
              </a:rPr>
              <a:t>Av. Figueroa </a:t>
            </a:r>
            <a:r>
              <a:rPr lang="en-US" sz="1400" dirty="0" err="1">
                <a:latin typeface="+mn-lt"/>
              </a:rPr>
              <a:t>Alcorta</a:t>
            </a:r>
            <a:r>
              <a:rPr lang="en-US" sz="1400" dirty="0">
                <a:latin typeface="+mn-lt"/>
              </a:rPr>
              <a:t> 3351,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office 001 Buenos Aires,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Argentina, 1425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Tel: +54.11.4806.1154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7575" y="5257800"/>
            <a:ext cx="1947863" cy="160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New York Headquarters</a:t>
            </a:r>
          </a:p>
          <a:p>
            <a:pPr algn="ctr">
              <a:defRPr/>
            </a:pPr>
            <a:r>
              <a:rPr lang="en-US" sz="1400" dirty="0">
                <a:latin typeface="+mn-lt"/>
              </a:rPr>
              <a:t>589 Eighth Avenue,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18th floor New York,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NY 10018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Tel: 1.646.315.6735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Fax: 1.646.349.1047 </a:t>
            </a:r>
          </a:p>
          <a:p>
            <a:pPr algn="ctr">
              <a:defRPr/>
            </a:pPr>
            <a:endParaRPr lang="en-US" sz="1400" dirty="0">
              <a:latin typeface="+mn-lt"/>
            </a:endParaRPr>
          </a:p>
        </p:txBody>
      </p:sp>
      <p:pic>
        <p:nvPicPr>
          <p:cNvPr id="20" name="Picture 10" descr="C:\Users\Juan\AppData\Local\Microsoft\Windows\Temporary Internet Files\Content.Outlook\6O8I53DB\Lavca_2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89735"/>
            <a:ext cx="2298700" cy="15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130403" y="3049465"/>
            <a:ext cx="326307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atin typeface="+mj-lt"/>
              </a:rPr>
              <a:t>Cate Ambrose</a:t>
            </a:r>
            <a:endParaRPr lang="en-US" sz="2400" b="1" dirty="0">
              <a:latin typeface="+mj-lt"/>
            </a:endParaRPr>
          </a:p>
          <a:p>
            <a:pPr algn="ctr">
              <a:defRPr/>
            </a:pPr>
            <a:r>
              <a:rPr lang="en-US" sz="30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en-US" b="1" dirty="0" smtClean="0">
                <a:latin typeface="+mj-lt"/>
              </a:rPr>
              <a:t>President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1600" dirty="0" smtClean="0">
                <a:latin typeface="+mj-lt"/>
                <a:hlinkClick r:id="rId3"/>
              </a:rPr>
              <a:t>cambrose@lavca.org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96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LAVCA Overview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17513" y="990600"/>
            <a:ext cx="7497762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DE00"/>
                </a:solidFill>
                <a:latin typeface="+mn-lt"/>
                <a:cs typeface="+mn-cs"/>
              </a:rPr>
              <a:t>Mission</a:t>
            </a:r>
            <a:endParaRPr lang="en-US" sz="2400" dirty="0">
              <a:solidFill>
                <a:srgbClr val="00DE00"/>
              </a:solidFill>
              <a:latin typeface="+mn-lt"/>
              <a:cs typeface="+mn-cs"/>
            </a:endParaRPr>
          </a:p>
          <a:p>
            <a:pPr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  <a:cs typeface="+mn-cs"/>
              </a:rPr>
              <a:t>To spur regional economic growth by advancing venture capital and private equity</a:t>
            </a:r>
          </a:p>
          <a:p>
            <a:pPr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	investment through programs of research, networking, investor education, the 	promotion of best investment practices, and the advocacy of sound public policy.</a:t>
            </a:r>
          </a:p>
          <a:p>
            <a:pPr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DE00"/>
              </a:solidFill>
              <a:latin typeface="+mn-lt"/>
              <a:cs typeface="+mn-cs"/>
            </a:endParaRPr>
          </a:p>
          <a:p>
            <a:pPr indent="-4000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DE00"/>
                </a:solidFill>
                <a:latin typeface="+mn-lt"/>
                <a:cs typeface="+mn-cs"/>
              </a:rPr>
              <a:t>Members</a:t>
            </a:r>
            <a:r>
              <a:rPr lang="en-US" sz="1600" b="1" dirty="0">
                <a:solidFill>
                  <a:srgbClr val="00B050"/>
                </a:solidFill>
                <a:latin typeface="+mn-lt"/>
                <a:cs typeface="+mn-cs"/>
              </a:rPr>
              <a:t>	</a:t>
            </a:r>
          </a:p>
          <a:p>
            <a:pPr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  <a:cs typeface="+mn-cs"/>
              </a:rPr>
              <a:t> LAVCA’s membership is comprised over </a:t>
            </a:r>
            <a:r>
              <a:rPr lang="en-US" sz="1600" b="1" dirty="0">
                <a:latin typeface="+mn-lt"/>
                <a:cs typeface="+mn-cs"/>
              </a:rPr>
              <a:t>150 firms which control assets in excess </a:t>
            </a:r>
            <a:r>
              <a:rPr lang="en-US" sz="1600" b="1" dirty="0" smtClean="0">
                <a:latin typeface="+mn-lt"/>
                <a:cs typeface="+mn-cs"/>
              </a:rPr>
              <a:t>	of US</a:t>
            </a:r>
            <a:r>
              <a:rPr lang="en-US" sz="1600" b="1" dirty="0">
                <a:latin typeface="+mn-lt"/>
                <a:cs typeface="+mn-cs"/>
              </a:rPr>
              <a:t>$50 billion</a:t>
            </a:r>
            <a:r>
              <a:rPr lang="en-US" sz="1600" dirty="0">
                <a:latin typeface="+mn-lt"/>
                <a:cs typeface="+mn-cs"/>
              </a:rPr>
              <a:t>, directed at capitalizing and growing Latin American businesses.</a:t>
            </a:r>
          </a:p>
          <a:p>
            <a:pPr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latin typeface="+mn-lt"/>
                <a:cs typeface="+mn-cs"/>
              </a:rPr>
              <a:t>Some of the best known global and regional fund managers are members of LAVCA: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7173" name="Picture 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10779" r="10547" b="13599"/>
          <a:stretch>
            <a:fillRect/>
          </a:stretch>
        </p:blipFill>
        <p:spPr bwMode="auto">
          <a:xfrm>
            <a:off x="6194425" y="2292350"/>
            <a:ext cx="10509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http://t1.gstatic.com/images?q=tbn:ANd9GcQ3u6hYDKDq946iU_gyqYd8LIT0gnx4kNqdZyHh7QRSODPE17s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549775"/>
            <a:ext cx="1803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2433638"/>
            <a:ext cx="1263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179" name="Picture 631" descr="http://t3.gstatic.com/images?q=tbn:ANd9GcQd_d8w4ZVQq9C8M6T4hMERk3nWuIieoxmQLikbLurUB-tULIu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35373" r="17557" b="37970"/>
          <a:stretch>
            <a:fillRect/>
          </a:stretch>
        </p:blipFill>
        <p:spPr bwMode="auto">
          <a:xfrm>
            <a:off x="4810125" y="4440238"/>
            <a:ext cx="216693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635" descr="http://t0.gstatic.com/images?q=tbn:ANd9GcRyhmDdPNqu1mOYviMwWju2xI5uXQxk23aNGOk-Y1CDqi11zpB-F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6131908"/>
            <a:ext cx="1211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4 Imagen" descr="Nexxus 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4415123" y="5225742"/>
            <a:ext cx="9810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28"/>
          <p:cNvSpPr txBox="1">
            <a:spLocks noChangeArrowheads="1"/>
          </p:cNvSpPr>
          <p:nvPr/>
        </p:nvSpPr>
        <p:spPr bwMode="auto">
          <a:xfrm>
            <a:off x="4502150" y="2243138"/>
            <a:ext cx="1692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>
                <a:latin typeface="Calibri" pitchFamily="34" charset="0"/>
              </a:rPr>
              <a:t>LAVCA is supported by:</a:t>
            </a:r>
          </a:p>
        </p:txBody>
      </p:sp>
      <p:pic>
        <p:nvPicPr>
          <p:cNvPr id="7183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0" t="22015" r="4012" b="68843"/>
          <a:stretch>
            <a:fillRect/>
          </a:stretch>
        </p:blipFill>
        <p:spPr bwMode="auto">
          <a:xfrm>
            <a:off x="5818188" y="6131908"/>
            <a:ext cx="142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24394" r="76306" b="63852"/>
          <a:stretch>
            <a:fillRect/>
          </a:stretch>
        </p:blipFill>
        <p:spPr bwMode="auto">
          <a:xfrm>
            <a:off x="7596188" y="5322888"/>
            <a:ext cx="9763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" descr="https://encrypted-tbn0.google.com/images?q=tbn:ANd9GcQCEMnD7dxwi4sji6BCDg_UQms33f7siQiqVTUgxxIxZoUgwfo4s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6133472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4" descr="http://www.crunchbase.com/assets/images/resized/0005/6865/56865v1-max-250x25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4689475"/>
            <a:ext cx="1827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6" descr="http://www.sneijers.net/wp-content/uploads/2011/09/intel-capita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39" y="6011744"/>
            <a:ext cx="13970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4627563"/>
            <a:ext cx="17176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9" y="5907241"/>
            <a:ext cx="16446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aftermathnews.files.wordpress.com/2012/03/logo_baincapitalpe_print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7" y="5336107"/>
            <a:ext cx="1366715" cy="43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tlas.abvcap.com.br/abvcap/uploads/tx_abvcap/victoria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72" y="5204763"/>
            <a:ext cx="1411216" cy="57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atlas.abvcap.com.br/abvcap/uploads/tx_abvcap/gave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64" y="5312238"/>
            <a:ext cx="1148875" cy="4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LAVCA Overview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17513" y="936008"/>
            <a:ext cx="74977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00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DE00"/>
                </a:solidFill>
                <a:latin typeface="+mn-lt"/>
                <a:cs typeface="+mn-cs"/>
              </a:rPr>
              <a:t>VC Member Firms and </a:t>
            </a:r>
            <a:r>
              <a:rPr lang="en-US" sz="2400" b="1" dirty="0" smtClean="0">
                <a:solidFill>
                  <a:srgbClr val="00DE00"/>
                </a:solidFill>
                <a:latin typeface="+mn-lt"/>
                <a:cs typeface="+mn-cs"/>
              </a:rPr>
              <a:t>Partners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176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1516322"/>
            <a:ext cx="7946456" cy="517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409575" y="130175"/>
            <a:ext cx="800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Research and Products</a:t>
            </a:r>
          </a:p>
        </p:txBody>
      </p:sp>
      <p:sp>
        <p:nvSpPr>
          <p:cNvPr id="3080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081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082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4342" name="TextBox 28"/>
          <p:cNvSpPr txBox="1">
            <a:spLocks noChangeArrowheads="1"/>
          </p:cNvSpPr>
          <p:nvPr/>
        </p:nvSpPr>
        <p:spPr bwMode="auto">
          <a:xfrm>
            <a:off x="3314700" y="1192213"/>
            <a:ext cx="5870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DE00"/>
                </a:solidFill>
              </a:rPr>
              <a:t>2012 LAVCA Industry Data and Midyear Reports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/>
              <a:t>Cited in multiple publications including, </a:t>
            </a:r>
            <a:r>
              <a:rPr lang="en-US" sz="1400" b="1"/>
              <a:t>WSJ.com, NYTimes.com,</a:t>
            </a:r>
            <a:r>
              <a:rPr lang="en-US" sz="1400" b="1" i="1"/>
              <a:t> Bloomberg BusinessWeek</a:t>
            </a:r>
            <a:r>
              <a:rPr lang="en-US" sz="1400"/>
              <a:t>, </a:t>
            </a:r>
            <a:r>
              <a:rPr lang="en-US" sz="1400" b="1"/>
              <a:t>Reuters</a:t>
            </a:r>
            <a:r>
              <a:rPr lang="en-US" sz="1400"/>
              <a:t>, </a:t>
            </a:r>
            <a:r>
              <a:rPr lang="en-US" sz="1400" b="1" i="1"/>
              <a:t>Private Equity International</a:t>
            </a:r>
            <a:r>
              <a:rPr lang="en-US" sz="1400"/>
              <a:t>, and </a:t>
            </a:r>
            <a:r>
              <a:rPr lang="en-US" sz="1400" b="1"/>
              <a:t>peHUB Wire</a:t>
            </a:r>
            <a:r>
              <a:rPr lang="en-US" sz="1400"/>
              <a:t>.</a:t>
            </a:r>
            <a:endParaRPr lang="en-US" sz="1400" i="1">
              <a:solidFill>
                <a:srgbClr val="FF0000"/>
              </a:solidFill>
            </a:endParaRPr>
          </a:p>
        </p:txBody>
      </p:sp>
      <p:pic>
        <p:nvPicPr>
          <p:cNvPr id="14343" name="Picture 12" descr="C:\Users\Juan\AppData\Local\Microsoft\Windows\Temporary Internet Files\Content.Outlook\G70WS71R\PEVC_header_Newsletter_v2noBar -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697413"/>
            <a:ext cx="39020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28"/>
          <p:cNvSpPr txBox="1">
            <a:spLocks noChangeArrowheads="1"/>
          </p:cNvSpPr>
          <p:nvPr/>
        </p:nvSpPr>
        <p:spPr bwMode="auto">
          <a:xfrm>
            <a:off x="3697288" y="5435600"/>
            <a:ext cx="5524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="1">
              <a:solidFill>
                <a:srgbClr val="00DE00"/>
              </a:solidFill>
            </a:endParaRPr>
          </a:p>
          <a:p>
            <a:pPr eaLnBrk="1" hangingPunct="1"/>
            <a:r>
              <a:rPr lang="en-US" b="1">
                <a:solidFill>
                  <a:srgbClr val="00DE00"/>
                </a:solidFill>
              </a:rPr>
              <a:t>2011 LAVCA Scorecard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400"/>
              <a:t>Produced in collaboration with the EIU the </a:t>
            </a:r>
            <a:r>
              <a:rPr lang="en-US" sz="1400" b="1"/>
              <a:t>LAVCA Scorecard</a:t>
            </a:r>
            <a:r>
              <a:rPr lang="en-US" sz="1400"/>
              <a:t> ranks 12 countries based on 13 indicators.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14345" name="TextBox 26"/>
          <p:cNvSpPr txBox="1">
            <a:spLocks noChangeArrowheads="1"/>
          </p:cNvSpPr>
          <p:nvPr/>
        </p:nvSpPr>
        <p:spPr bwMode="auto">
          <a:xfrm>
            <a:off x="460375" y="4503738"/>
            <a:ext cx="47736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sz="1100">
              <a:solidFill>
                <a:srgbClr val="00DE00"/>
              </a:solidFill>
            </a:endParaRPr>
          </a:p>
          <a:p>
            <a:pPr eaLnBrk="1" hangingPunct="1"/>
            <a:r>
              <a:rPr lang="en-US" b="1">
                <a:solidFill>
                  <a:srgbClr val="00DE00"/>
                </a:solidFill>
              </a:rPr>
              <a:t>The Latin America PE VC Report </a:t>
            </a:r>
          </a:p>
          <a:p>
            <a:pPr eaLnBrk="1" hangingPunct="1"/>
            <a:endParaRPr lang="en-US" sz="300" b="1">
              <a:solidFill>
                <a:srgbClr val="00DE00"/>
              </a:solidFill>
            </a:endParaRPr>
          </a:p>
          <a:p>
            <a:pPr eaLnBrk="1" hangingPunct="1"/>
            <a:r>
              <a:rPr lang="en-US" sz="1400"/>
              <a:t>The Latin America PE VC Report is the official newsletter of the Latin American Venture Capital Association.</a:t>
            </a:r>
          </a:p>
        </p:txBody>
      </p:sp>
      <p:sp>
        <p:nvSpPr>
          <p:cNvPr id="14346" name="TextBox 26"/>
          <p:cNvSpPr txBox="1">
            <a:spLocks noChangeArrowheads="1"/>
          </p:cNvSpPr>
          <p:nvPr/>
        </p:nvSpPr>
        <p:spPr bwMode="auto">
          <a:xfrm>
            <a:off x="509588" y="2293938"/>
            <a:ext cx="66659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sz="1100">
              <a:solidFill>
                <a:srgbClr val="00DE00"/>
              </a:solidFill>
            </a:endParaRPr>
          </a:p>
          <a:p>
            <a:pPr eaLnBrk="1" hangingPunct="1"/>
            <a:r>
              <a:rPr lang="en-US" b="1">
                <a:solidFill>
                  <a:srgbClr val="00DE00"/>
                </a:solidFill>
              </a:rPr>
              <a:t>LAVCABase</a:t>
            </a:r>
          </a:p>
          <a:p>
            <a:pPr eaLnBrk="1" hangingPunct="1"/>
            <a:endParaRPr lang="en-US" sz="300" b="1">
              <a:solidFill>
                <a:srgbClr val="00DE00"/>
              </a:solidFill>
            </a:endParaRPr>
          </a:p>
          <a:p>
            <a:pPr eaLnBrk="1" hangingPunct="1"/>
            <a:r>
              <a:rPr lang="en-US" sz="1400"/>
              <a:t>The </a:t>
            </a:r>
            <a:r>
              <a:rPr lang="en-US" sz="1400" b="1"/>
              <a:t>Latin American Investor Network</a:t>
            </a:r>
            <a:r>
              <a:rPr lang="en-US" sz="1400"/>
              <a:t>, is the only comprehensive online database of Latin America private equity and venture capital fund managers.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400"/>
          </a:p>
        </p:txBody>
      </p:sp>
      <p:pic>
        <p:nvPicPr>
          <p:cNvPr id="14347" name="Picture 2" descr="C:\Users\Maria Mantz Bustaman\Documents\LAVCA materials\Website\LAVCAB~1\LavcaBase_Logo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2400300"/>
            <a:ext cx="2016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28"/>
          <p:cNvSpPr txBox="1">
            <a:spLocks noChangeArrowheads="1"/>
          </p:cNvSpPr>
          <p:nvPr/>
        </p:nvSpPr>
        <p:spPr bwMode="auto">
          <a:xfrm>
            <a:off x="3251200" y="3433763"/>
            <a:ext cx="6083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DE00"/>
                </a:solidFill>
              </a:rPr>
              <a:t>Coller Capital / LAVCA LP Survey </a:t>
            </a:r>
          </a:p>
          <a:p>
            <a:pPr eaLnBrk="1" hangingPunct="1"/>
            <a:r>
              <a:rPr lang="en-US" sz="1400"/>
              <a:t>The first comprehensive survey of Latin American PE of its kind, providing </a:t>
            </a:r>
          </a:p>
          <a:p>
            <a:pPr eaLnBrk="1" hangingPunct="1"/>
            <a:r>
              <a:rPr lang="en-US" sz="1400"/>
              <a:t>a unique perspective of the issues and opportunities facing private equity </a:t>
            </a:r>
          </a:p>
          <a:p>
            <a:pPr eaLnBrk="1" hangingPunct="1"/>
            <a:r>
              <a:rPr lang="en-US" sz="1400"/>
              <a:t>investors in the region.</a:t>
            </a:r>
            <a:endParaRPr lang="en-US" sz="1400" i="1">
              <a:solidFill>
                <a:srgbClr val="FF0000"/>
              </a:solidFill>
            </a:endParaRPr>
          </a:p>
        </p:txBody>
      </p:sp>
      <p:pic>
        <p:nvPicPr>
          <p:cNvPr id="14349" name="Picture 2" descr="http://lavca.org/wp-content/uploads/2012/05/2012-LAVCA-Scorecard-masth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653088"/>
            <a:ext cx="2924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http://upload.wikimedia.org/wikipedia/en/8/8f/Coller-capital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3840163"/>
            <a:ext cx="1268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0" descr="C:\Users\Juan\AppData\Local\Microsoft\Windows\Temporary Internet Files\Content.Outlook\6O8I53DB\Lavca_2Lin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386138"/>
            <a:ext cx="9874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481138" y="3616325"/>
            <a:ext cx="198437" cy="539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884238"/>
            <a:ext cx="28019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24" y="2205861"/>
            <a:ext cx="5736475" cy="373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Information Technology Deals Expand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085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7408" y="2009724"/>
            <a:ext cx="339516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Deals in the IT Sector in Latin America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(in # of deals, 2008-2012)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20698" y="6504156"/>
            <a:ext cx="194761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000" dirty="0">
                <a:solidFill>
                  <a:srgbClr val="010101"/>
                </a:solidFill>
              </a:rPr>
              <a:t>© </a:t>
            </a:r>
            <a:r>
              <a:rPr lang="en-US" sz="1000" dirty="0" smtClean="0">
                <a:solidFill>
                  <a:srgbClr val="010101"/>
                </a:solidFill>
              </a:rPr>
              <a:t>2013 </a:t>
            </a:r>
            <a:r>
              <a:rPr lang="en-US" sz="1000" dirty="0">
                <a:solidFill>
                  <a:srgbClr val="010101"/>
                </a:solidFill>
              </a:rPr>
              <a:t>LAVCA Industry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798" y="995444"/>
            <a:ext cx="832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number of IT deals in Latin America have grown faster than any other sector in the last five years, driven by early stage investments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67" y="3307065"/>
            <a:ext cx="5544048" cy="332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 New Era for VC Investments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085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6367" y="2737785"/>
            <a:ext cx="355950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Seed, Early and Expansion Stage Investments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(in # of deals, 2010-2012)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444" y="952853"/>
            <a:ext cx="826054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latin typeface="+mj-lt"/>
            </a:endParaRPr>
          </a:p>
          <a:p>
            <a:pPr marL="285750" indent="-285750">
              <a:buFont typeface="Calibri" pitchFamily="34" charset="0"/>
              <a:buChar char="-"/>
            </a:pPr>
            <a:r>
              <a:rPr lang="en-US" sz="2000" dirty="0" smtClean="0">
                <a:latin typeface="+mj-lt"/>
              </a:rPr>
              <a:t>Seed, Early and Expansion Stage deals  grew 47% compared to 2011.</a:t>
            </a:r>
          </a:p>
          <a:p>
            <a:pPr marL="285750" indent="-285750">
              <a:buFont typeface="Calibri" pitchFamily="34" charset="0"/>
              <a:buChar char="-"/>
            </a:pPr>
            <a:endParaRPr lang="en-US" sz="1100" dirty="0">
              <a:latin typeface="+mj-lt"/>
            </a:endParaRPr>
          </a:p>
          <a:p>
            <a:pPr marL="285750" indent="-285750">
              <a:buFont typeface="Calibri" pitchFamily="34" charset="0"/>
              <a:buChar char="-"/>
            </a:pPr>
            <a:r>
              <a:rPr lang="en-US" sz="2000" dirty="0" smtClean="0">
                <a:latin typeface="+mj-lt"/>
              </a:rPr>
              <a:t>Brazil accounted for 2/3 of VC investments, followed by Chile (10%)  and Argentina (6%).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20698" y="6504156"/>
            <a:ext cx="194761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000" dirty="0">
                <a:solidFill>
                  <a:srgbClr val="010101"/>
                </a:solidFill>
              </a:rPr>
              <a:t>© </a:t>
            </a:r>
            <a:r>
              <a:rPr lang="en-US" sz="1000" dirty="0" smtClean="0">
                <a:solidFill>
                  <a:srgbClr val="010101"/>
                </a:solidFill>
              </a:rPr>
              <a:t>2013 </a:t>
            </a:r>
            <a:r>
              <a:rPr lang="en-US" sz="1000" dirty="0">
                <a:solidFill>
                  <a:srgbClr val="010101"/>
                </a:solidFill>
              </a:rPr>
              <a:t>LAVCA Industry Data</a:t>
            </a:r>
          </a:p>
        </p:txBody>
      </p:sp>
    </p:spTree>
    <p:extLst>
      <p:ext uri="{BB962C8B-B14F-4D97-AF65-F5344CB8AC3E}">
        <p14:creationId xmlns:p14="http://schemas.microsoft.com/office/powerpoint/2010/main" val="9908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Silicon Valley heads to LatA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3085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20698" y="6504156"/>
            <a:ext cx="194761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000" dirty="0">
                <a:solidFill>
                  <a:srgbClr val="010101"/>
                </a:solidFill>
              </a:rPr>
              <a:t>© </a:t>
            </a:r>
            <a:r>
              <a:rPr lang="en-US" sz="1000" dirty="0" smtClean="0">
                <a:solidFill>
                  <a:srgbClr val="010101"/>
                </a:solidFill>
              </a:rPr>
              <a:t>2013 </a:t>
            </a:r>
            <a:r>
              <a:rPr lang="en-US" sz="1000" dirty="0">
                <a:solidFill>
                  <a:srgbClr val="010101"/>
                </a:solidFill>
              </a:rPr>
              <a:t>LAVCA Industry Data</a:t>
            </a:r>
          </a:p>
        </p:txBody>
      </p:sp>
      <p:pic>
        <p:nvPicPr>
          <p:cNvPr id="2050" name="Picture 2" descr="http://inversionario.com/wp-content/uploads/2012/02/map-of-americ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72418"/>
            <a:ext cx="3818659" cy="51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Right Arrow 1"/>
          <p:cNvSpPr/>
          <p:nvPr/>
        </p:nvSpPr>
        <p:spPr>
          <a:xfrm rot="19213605" flipH="1">
            <a:off x="2476093" y="2260975"/>
            <a:ext cx="931034" cy="2684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14" y="1601230"/>
            <a:ext cx="17430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58" y="2245354"/>
            <a:ext cx="9683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79" y="2392221"/>
            <a:ext cx="18859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86" y="1531380"/>
            <a:ext cx="13827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8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29" y="2955218"/>
            <a:ext cx="2035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98" y="5139529"/>
            <a:ext cx="1687787" cy="35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55" y="5825055"/>
            <a:ext cx="1529659" cy="3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C:\Users\Staff\Desktop\insight-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1642" y="4483949"/>
            <a:ext cx="2168351" cy="350657"/>
          </a:xfrm>
          <a:prstGeom prst="rect">
            <a:avLst/>
          </a:prstGeom>
          <a:noFill/>
        </p:spPr>
      </p:pic>
      <p:pic>
        <p:nvPicPr>
          <p:cNvPr id="32" name="Picture 5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69" y="5070575"/>
            <a:ext cx="1926647" cy="40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 descr="intel_capital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47865" y="4304002"/>
            <a:ext cx="1656415" cy="71055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62814" y="4304003"/>
            <a:ext cx="4359830" cy="209680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434465" y="1425706"/>
            <a:ext cx="4359830" cy="209680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67847" y="1031474"/>
            <a:ext cx="290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 LatAm Portfolio Companies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93575" y="4811263"/>
            <a:ext cx="191069" cy="204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  <a:endCxn id="3" idx="1"/>
          </p:cNvCxnSpPr>
          <p:nvPr/>
        </p:nvCxnSpPr>
        <p:spPr>
          <a:xfrm>
            <a:off x="3384644" y="4913729"/>
            <a:ext cx="1078170" cy="43867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12381" y="3935860"/>
            <a:ext cx="418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 LatAm Portfolio Companies &amp; Local Offices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4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5" name="Picture 21" descr="http://jornalistasconcurseiros.files.wordpress.com/2011/09/bn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62" y="1352885"/>
            <a:ext cx="1514054" cy="13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409575" y="144463"/>
            <a:ext cx="800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The Ecosystem explodes in LatAm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3" y="1723039"/>
            <a:ext cx="1638253" cy="87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Acelerado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53" y="2104940"/>
            <a:ext cx="846731" cy="8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startup f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02" y="4308000"/>
            <a:ext cx="1482541" cy="4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s://encrypted-tbn3.google.com/images?q=tbn:ANd9GcSb-gMndqXjCtxa5pIx1jO_deDIg54AEcgYhERPic80ECSyIXWh_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84" y="2849122"/>
            <a:ext cx="1742648" cy="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logo polomarte Polo Marte, Living the Startup Life in Rio de Janei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81" y="4423601"/>
            <a:ext cx="958456" cy="9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21212 Digital Accelera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53" y="1474652"/>
            <a:ext cx="1308632" cy="5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19" y="3266861"/>
            <a:ext cx="1065768" cy="8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62" y="4855889"/>
            <a:ext cx="1086452" cy="45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3" name="Picture 19" descr="500 Startup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08" y="3891049"/>
            <a:ext cx="1756541" cy="2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3712" y="1197451"/>
            <a:ext cx="4127228" cy="413882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5299692" y="877951"/>
            <a:ext cx="325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algn="ctr"/>
            <a:r>
              <a:rPr lang="en-US" sz="1400" b="1" dirty="0" smtClean="0">
                <a:solidFill>
                  <a:srgbClr val="002060"/>
                </a:solidFill>
              </a:rPr>
              <a:t>Incubators &amp; Business Accelerators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508000" y="892547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 algn="ctr"/>
            <a:r>
              <a:rPr lang="en-US" sz="1400" b="1" dirty="0" smtClean="0">
                <a:solidFill>
                  <a:srgbClr val="002060"/>
                </a:solidFill>
              </a:rPr>
              <a:t>Public Support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6" y="3080912"/>
            <a:ext cx="1866262" cy="85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62" y="2905618"/>
            <a:ext cx="1768368" cy="9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http://laspymes.com.mx/wp-content/blogs.dir/6/files/2011/05/nafi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68" y="4097417"/>
            <a:ext cx="2046695" cy="10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s://encrypted-tbn3.gstatic.com/images?q=tbn:ANd9GcTQV3rydj80bbp1A0qTNponxZPX0xIWmkKpmKvxfx5-s9JTR5sq-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23" y="1591612"/>
            <a:ext cx="1608467" cy="3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861678" y="1285117"/>
            <a:ext cx="4127228" cy="413882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5" name="Picture 13" descr="http://grandesclientes.telefonica.es/sites/default/files/styles/img_sho/public/wayra_startups_n_0.jpg?itok=aD4CSn3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45" y="2104940"/>
            <a:ext cx="1018229" cy="6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http://www.formulaenlosnegocios.com.mx/wp-content/uploads/2011/06/Logo-Impuls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20" y="2993353"/>
            <a:ext cx="1092994" cy="7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2399352" y="5553292"/>
            <a:ext cx="6156318" cy="121402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9" name="Picture 17" descr="http://a0.twimg.com/profile_images/421171154/cga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08" y="5611887"/>
            <a:ext cx="1075323" cy="10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http://bizagility.com.br/wp-content/uploads/2012/03/Anjos-do-Brasil_LOGO_grande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46" y="5691056"/>
            <a:ext cx="1014984" cy="8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 descr="http://equity.io/wp-content/themes/directorypress/thumbs/angel_ventures_mexico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13" y="5747697"/>
            <a:ext cx="782054" cy="8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http://www.startups.com.ar/wp-content/uploads/2012/07/Business-Angels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36" y="5747697"/>
            <a:ext cx="736023" cy="9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28"/>
          <p:cNvSpPr txBox="1">
            <a:spLocks noChangeArrowheads="1"/>
          </p:cNvSpPr>
          <p:nvPr/>
        </p:nvSpPr>
        <p:spPr bwMode="auto">
          <a:xfrm>
            <a:off x="705136" y="5895244"/>
            <a:ext cx="170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/>
            <a:r>
              <a:rPr lang="en-US" sz="1400" b="1" dirty="0" smtClean="0">
                <a:solidFill>
                  <a:srgbClr val="002060"/>
                </a:solidFill>
              </a:rPr>
              <a:t>Angel Investor</a:t>
            </a:r>
          </a:p>
          <a:p>
            <a:pPr marL="400050" indent="-400050"/>
            <a:r>
              <a:rPr lang="en-US" sz="1400" b="1" dirty="0" smtClean="0">
                <a:solidFill>
                  <a:srgbClr val="002060"/>
                </a:solidFill>
              </a:rPr>
              <a:t>Networks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842" y="1315660"/>
            <a:ext cx="4217158" cy="30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409575" y="157163"/>
            <a:ext cx="8008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The Consumer Trend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085" name="AutoShape 623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AutoShape 625" descr="data:image/jpg;base64,/9j/4AAQSkZJRgABAQAAAQABAAD/2wCEAAkGBg0QDQ8PEw0RExIODRUSDxgUExMQERkRHxghIB8RFRIYGzIqFxwvGRQTKy8gKTM1Ly44Fx49Ozw2PSYrLDUBCQoKDQwNGQwPFCkcHhoqKSkpKSkpKSkpKSkpKSkpKSkpKSkpKSkpKSkpKSkpKSkpKSkpKSkpKSkpKSkpKSkpKf/AABEIAIwAjAMBIgACEQEDEQH/xAAcAAEBAQEBAQEBAQAAAAAAAAAABwUGBAMIAgH/xAA/EAABAwICBQoDBgQHAQAAAAACAAEDBBEFEgYTIXWzBxYXIjE1VZTS00FUkhQyUWGBoiNSkaEVJCUzQlNxCP/EABUBAQEAAAAAAAAAAAAAAAAAAAAC/8QAFBEBAAAAAAAAAAAAAAAAAAAAAP/aAAwDAQACEQMRAD8AoOiWiWGHhlAZ4dSER0EBE5U8JE5PELu7u47Xu77Vrcy8J8Mo/LQehNC+6cO3fT8IVtIMXmXhPhlH5aD0JzLwnwyj8tB6FtIgxeZeE+GUfloPQnMvCfDKPy0HoW0iDF5l4T4ZR+Wg9Ccy8J8Mo/LQehbSIMXmXhPhlH5aD0JzLwnwyj8tB6FtIgxeZeE+GUfloPQnMvCfDKPy0HoW0iDF5l4T4ZR+Wg9Ccy8J8Mo/LQehbSIMXmXhPhlH5aD0JzLwnwyj8tB6FtIgxeZeFeGUfloPSopy04ZTU+JwhFTQxi9CBOwRRgObWyNewj22Zv6L9CqB8vXe0G7w4sqCxaF904du+n4QraWLoX3Th276fhCtpAREQEREBERAREQEREBERAREQFA+XrvaDd4cWVXxQPl672g3eHFlQWLQvunDt30/CFbSxdC+6cO3fT8IVtICIs3G9I6OiAZKmcYgOTILlms52d8uxvwF/wCiDSRcr0pYF4lD+/0r/OlLAvEof3+lB1aLlOlLAvEof3+lOlLAvEof3+lB1aLlOlLAvEof3+lOlLAvEof3+lB1aLlOlLAvEof3+lfSn5TMEkkCMMQiI5TYAZs93N3swt1fxdkHToiICIiAoHy9d7QbvDiyq+KB8vXe0G7w4sqCxaF904du+n4QraXMaP1kseEYZq6cpiKiphyiQBZtSzuZET7G2f3ZeOblCkGglrv8Nl1UUcpM+th2kB5HB7O+XaxWf42/NkHZqW//AEH3bR7xbgyKlfbospnrQyxu7G+ccou3axP/AMbfG6mfL1LGWGUJaxtWWIi+cW1jZdTJ1mZn6yCGIuixLQw4pa2AauKWfDonlqI2jljd4xtmKMyaxWY22Pb42XgxHBCiOmCMinepoo6kWjiPNYs1xYGu72y9tv0RTMRf3HEZMbjGZasXKTKBEwj2XOzdRr32v+C92J4M8I0pCbytVULVXViMcrOZi4vtfseP72ztQZyL20ODVU8kcUdPI5TC5R9QhYhZrubO7WcWZu3s2t+K8zQSZCk1Z5QK0hZDyCT9gkVrC+3seyD5rS0a7yoN403GFeDUnlc9WbCztcnAmBr7RuVrNdr2v2rS0egMcQw0iAxaSvpnjchIRJtcO0Cdus35sg/WSLDm0hMqqWmp6d5jp2F6gnNoogcmuMeezuRu22zNsZ2u7XZeqgxhjh1koFTuxmJDM4CTOLuzvdns47Ls7fB2RLSRedqyPO4a0M4jmIcw5mH+Zxvsb81/TVUf/YP3c3a33f5u3s/NB9lA+XrvaDd4cWVWfEtIoIBYnfOzzDE+ryk4k7X6zX2bHZ//AB1GeXhv9Vg3eHFlQV/Q8rYRh72d7YdTvZtr/wCyPYuVkwesLRarpGpJWqJPtAhG7AxPnmchduta2Um23+DrrNC+6cO3fT8IVtIJriWBVQ1FUcFDI0I11HU6uNoodaAxOJtG17Z2NwLb25G2/FZmnehVXVYNTU9Jh8sbliZzPHJKDmAmMl5DfNlBs53ys72v+irqIJPjuh2LSVWNEUEclJV05jCMbRNUHK7Dq+uNnZmNrvmKzs3YvAHJ1iurj/hWKPBaWDK8rDEUoTZiCQ43zdXqkwi7Znbt2Wezogk2KaB4qU8stNI9McOMVNU5C7PropQHKYD2HILDIGU2ZryPts7us+u5OcUkwiClCn1dRFh0YmTSgzSM0pu9DI97tZpAMbdV3Z2L7oq0oglA6GYm9ZTTnCQyNVTDM8Uv+WMCpnAazVO94Dd9WLgN22fgzLOoNA8WiegkenJ4qSgqqathaRv4xu8ju4jextI8kXWfa2S79jK0IgjlVoTjhwTxGJSAWj0EAg87OL1YSRuTWd7ZsoH1/wC6+mLaHYx9shNmaSllxqnrAjCIWkjFia5TERdRxjsNgve3wtZV9EHJ0dPUUVdXO9PLLT18zVAHEzEQS6sQKKQLs7NaMXEmv2vfbZYVFoxMcuGvU0MkwNU15ya/LU5IJHfUxyZye3VydVrs1v1VIsiCf0GA1WspYipiGamxiaolqOrkOmNzd3Y73fMJxi4fDL+AssE8Gqo8OjjloDBqHAcTp5jJonjzuwkLtYruP8N7Pb4/Daq+vhV0YSxnEYsQSC4mL3s4v2i/4tZBxWheBs1VFUx0n2eF8HhilZxENbUZmJpMg7CcRzNrH2vn2djqf8vPe0G7w4squ1NShGARgLCEYsINtswt2M36KE8vXe0G7w4sqCxaF904du+n4QraWLoX3Th276fhCtpAREQEREBERAREQEREBERAREQFA+XrvaDd4cWVXxQPl672g3eHFlQWLQvunDt30/CFbSxdC+6cO3fT8IVtICIiAiIgIiICIiAiIgIiICIiAoHy9d7QbvDiyq+KB8vXe0G7w4sqCxaF904du+n4QraWLoX3Th276fhCtpAREQEREBERAREQEREBERAREQFA+XrvaDd4cWVXxQPl672g3eHFlQWLQvurDt30/CFbS/PWGctOJ09NBAEFI4w08cYuQTOTiIMzO9pe2zL09POLfL0X0T+8gviKB9POLfL0X0T+8nTzi3y9F9E/vIL4igfTzi3y9F9E/vJ084t8vRfRP7yC+IoH084t8vRfRP7ydPOLfL0X0T+8gviKB9POLfL0X0T+8nTzi3y9F9E/vIL4igfTzi3y9F9E/vJ084t8vRfRP7yC+IoH084t8vRfRP7ydPOLfL0X0T+8gviKB9POLfL0X0T+8nTzi3y9F9E/vIL4oJy8C74tBsfu8OLKg8vGLO7N9no9r/yT+8uM0303qq+qCaWOESGnGNmATZrZiK/WJ9tzd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AutoShape 629" descr="data:image/jpg;base64,/9j/4AAQSkZJRgABAQAAAQABAAD/2wCEAAkGBhQSDxUSEhQVFRQUFxYUGBcUFxYYFBcYGhQWFBgUHRcZHSYeHBokGxYYKy8iJCc1LCwuGB4yNTAqNSYrLSkBCQoKDgwOGg8PGSofHyQ1LDEtLSo0LCksKTYsLCwsKSopLCwqKSksLCksKSwsKSwpKSksLCwpKikpLCwpLCkpKf/AABEIAIQAjgMBIgACEQEDEQH/xAAbAAADAAMBAQAAAAAAAAAAAAAABQYBAwcEAv/EAEEQAAIBAwEFBAgDBAkFAQAAAAECAwAEERIFBhMhMSJBUVMHFBYyYXGTlEKBoRUjkbMzNTZScnOx0fAlQ2N0wST/xAAYAQEBAQEBAAAAAAAAAAAAAAAAAQIDBf/EAB8RAQEBAQABBQEBAAAAAAAAAAABAhEhAxITQVFhMf/aAAwDAQACEQMRAD8A5CawBWaK9nkaFFFFaGDVhc7k20WkS7ShjkZI5CjRTEqJI1kA1KCM4YfxqQxW+/v3mfXIctpRc4A5IgRRy8AorGpb9i22l6L47eGKebaECRz4MbGKY6srq6AZ6HvpJvBuvFBbR3EF2lyrytEdEbppZUEh97meTL/GrT0qf1Lsn/Av8ha53YXyFOBcNKIAzSgQrGW4pVU1HWRkaVHfXLF1Z3oW0Vb74bkW1hDE5uJpWuYzJEFiRVGFQguTIeXbHu1r3C3Kt9pMYhNLFMiGR8xo0RUNjC4cNnBHUeNb+TPO/QjKKbXUFos4VXuWiXWHbRFr1AkAouvGn5kGqjbe4tlZ21vczXFzIl0NUYhiiVgNIbta5Md/dVu5BA0VQbW2ZZ+pi4tZbgnjCJknWMYyhcMCjEd1T9al6CiiitAooooCiiigKKKKArBrNenZ3B4g9Y4vDwf6HRrz3e/2ceNSjpvpU/qXZP8AgX+Qtcnccj+ddH3k37sLy0gtWiu0W2AEbKYCxwmjtA8sEY6d9QmzhDxP/wBHE4eDng6NeeWPf7OOtcfSlmeUdP8ASvLCLXZglSRz6tlTHIkeBogznVE+e7pivj0ISQG9n4Ucqt6uebypIMa15YWJD+tJd999bO/hhQR3MT20ZjiyYWVgQgAfmD+BeY+NavR5vla7NZpXjuJZXQxsFMQiA1BsjJ1E8h1+NY9l+PgipD2j8z/z9K6xvw0H7F2SbhZj+67PCaNefDXOrWrZrnV01o1yCnrIgbJYERcYEljhcHSR7vvc+vwqw29vvs+7tba2khvVS1XShRoNR7Cr2tWR0HdWty+BM73erloDaDEYtoc5wXD9vUJCoAMnLmcDupBVHtTbFoLJra0juAZJUld7hoycIjqqgRgD8f6VOV1x3nkFFFFbBRRRQFFNfaJvItfoJWPaBvItfoJU6vCuimntA3kWv0Eo9oG8i1+glOoV0U19om8m1+glA3hbybX6CVAqopr7RN5Nr9BKx7Qt5Nr9BKvQropqd4m8m1+glY9oG8m1+glToV0U09oG8i1+glHtA3kWv0Eq9CrNZpt7SP5Nr9ulA3kfybX7dKdCnNYzTc7yP5Nr9ulHtG3k2v26U6FGazTb2jbybX7dKBvI3k2v26U6FNUG725kt1G05ZILaM4eeYkID3qoHN2+A7yBSjZlkZp4oQcGWRIwfAu4QH8s10f02XIgNrs6EaIIYg+kdGJZlUkd5AUnPi7Vy1q9mYJUWmylOlri9k/8kcEKJ1/uSOXr525u3bJai6tLwTJxBEY3iaOZWKlhkZIIwrHPLpyzU3itwvGERizhC6yEYHvKroDnw0u1X239Gminu5e7fr17HASVj9+VwQNEa+8cnkCTgD4mvnfPdtrC+ltjkqpyjH8Ubc1bw6cj8Qavunu9oSUVR7kbGtru5S2nM6vK2lGiMegdkt2g65/D3Hvpy+7GzBtE2DS3quJeBxCLcx6yQoyANWMml3mCDoqh3v3U/Z16IJWMkZCSBlwrtGxIOAchWBVhzzzFP5dzrBdkptMveFXfhiIGDVr1Oh7ejGnKHnjp3U985L+jn9Fe3ZiQGdfWGkSEnmYwruPDrgY8Tju5DnVFv/uMLExSwSGa1nUGOQ4J1aQSpK4ByDkfD5VbqS8EhRVFdbuRw7NjuZ3cT3LZgiXSBwVOGmfIzzOdIzz5Gnux9zrGfZk+0Ge7RbdtLR5gZmPYxpbQBz1jqOXPrWb6mZOiAordPw+IdAfh6uQYgyac95C6dWPhjpV7abl7PfZT7S13mhH4bRg2+vVrRORK4x2x/tV1qZHPKKqY9n7OlhuDE13HJDC0y8Zrco5DKoTsqDklxUuaubKPXsa+ENzDMRkRSxykDqQkiuR/AV0z07bLLvbX8XbhkiEZdeYzkujE+DK3L/DXJ6r92PSRLbQNaTRpdWjDHBlJGkHmQrYOBnuwcd2K57zezUEhRVld32xZDqFvfwHvWKSFk+QMhJx+VL7nathlUjs5BEG1O7T5uJMDAXVpKRqT72ASfGtTV/A82Lu/ImyS6NCkt645zTxRMLaNiRp1kE65FzkdyLT70nbKN1su22hmNpoQIZ2idJFIP4taZBw/Pr/3GqD3v2/BeOjxQPAVRItBkV4hGikKFXQpB8efj3nNN909/oLKzltmtpJ1uB+9V5lWPONJ0AREjIxkk57Irjc67N/Y8How/rmz/wA0/wAt66BZ7tW1xtW+njJkvbaeSVLeQhYnYMDG2oDUV1YyM8j15VzzdveC1s7tblYJ3MTao1aeMD3Sp1kQ5JyTjGKNqb3g3xv7RZYJ2kaVtUiSJzx2QBGpKnHMMTy5fGrvN1rs/Av3o2vPc3ckt1kTZCMpGnRp7IQA9AP161cX/wDY2D/22/nTVNb6b2w7QZZha8G4wBI6SApJy5koY8g+B1dDz1Uybfu0bZibNa1m4KNxA4uE4hfLOWxwtPMseXhWr2yeBCiusei+Zdo2Fxsy7DNFAFnjYY1IuvJUZ8CDj4Ow8KiZdsWaW8qW9vMssqiPiSzhgqcRJGARUUc9AH5mmW4u/UGzQ5FtJK8qCOQmdVTAz7qiLIznvJp6kus/4EO9G3jeXTzY0rySNO5IkGEQfIfqSat92P7KbR/zl/1tq53tFoS/7hZFTA5SursD39pVUY+Yzyqv2Lv5bQbMksGtZXWftSvx1Ulux7g4Zwo0DAq7zfbOfwQ9dU3beMbqXPHDtH6zzEbKr+9bYwzAjrz6VKWm37GAO0NrccZo5I1eS5UhDJG0ZYKIu0QrnrTK038tI9mvs4WkxhkbiMxuEEurUjA8ocfgWpvuueAr249mdnQi1V1cTymQStG82OEhB1IB+7693XNTFVMW37GGKYQWs/FlhkgDyzoyoJBpZgqxjJxUsa6Y/AGim3tG3kWn26Vj2jbyLX7dKoVUZpr7Rt5Fr9ulHtG3kWv26VQqzRTX2jbyLX7dKPaNvItft0oFVYpt7Rt5Fr9ulZ9pG8m1+3SoFOaDTb2kbyLX7dK+G2+T1gtfoKP9DToWUZpl+3D5Fr9Ef719e0DZzwbXw/oFq9Cuimh283k230Vr5/bzeTbfRWkoW0UzG3j5Fr9BaP2+fItfoL/vV6FeayKbDeRxy4Nr9ulDbysesNr9ulToU0UUYqj2bH2PLdTLDboZJG6Adw72J6ADvJ5U3u9g2ttJw7m6aR1JV0s41cL4qZZXRdQPUAEfGrTde1Fnuxc3ydme4zGrj3lTiCJQp6j8R+eD3DHKBXKauref5BU2Oxdn3MixRXdxA7kKnrMCMhY8lBeKTsgnHMikG1dnmCeSFmVjE7Rll90lTg4z3Zz3VpgmaN1dThkIYHwIOQfyIFbvWg85lnDOHZncRsqMSxLHDFWA7R/umtSWX/R5cUV0HeLc+wtbG1u83ci3YBC8SBdPZ1czwTn8q828u4sEezIdpWksjRSEIyTheIpYkcmQAcmUjp+dZ+WUQ9FUm625/rMU11M/BtLYZkkADMW5YjQHlqOR15DUK+rO62WziOS3uo0JxxxcK8ijPJ2i4YXv5gH5ZrV3BM0Yqq3w3JOzriMSNxreUa45IyELr4ZKsA3NT0IwQR3003j3QsbbZlvfL60xuwNCNJCAh0FssRFzAx3dfhU+TPj+iBoqi3J2RbXVyttOJwX14eJ0AAWJnwUdGznSeervHKvBbvaGfnHccJsAATRcUEn3s8HSRjHZwPnV93kLKK6Hvhu3s3Zt0ttIl5KCiyGRZYlKhi45Jw8MRpPLIpZ6Q9x0sDA8ErSwXCakZwAw5K2MjGcqw/Ws59SXn9EfRRRXUFFFFKOw7mD17di5sYuc8JYhe85cTIR88Mo+Irj7Lg4IwRyIPUHvHwNMt39457KcT276WHIjqrL3qy946fKqTbG8+zb48W5tp4Lg83e0aNkkP94pJjB+XP4muOZcavjspGv0f7Msry5is5oZhJJrzKk+BkKXA4ejA6Y60m3z2fFBfzwQKypC/DGptZJXq2cDr4fCnOwt47CwnW5t4rqeVNQXjtDHGupcasRhmJxnkTSC/wBqrc3slzcKwWZ2kdYSAwyOQUuCOoHM9xNWd9/fodO2xa20mydipdvJHAy4LxlQVJj5MdSkac9e/n8Kn/Sr6xbmKxwqWKKHtxHkrIB+N2JyXGo5HTnkYzWrb2/Vpc2UFp6vOi2ykRsJYmJOkoNYKYIIwTjHfWqH0hxzbNFjfwNMEP7qZHVZYwByxqU5K9PiORrjjOpe8D22i17mvw8ZSYtMF68rjvx36TGefcB4Vyo/8/WqTdHfaSwMiaBLbzDTLA5wHGCuQRnS2DjOK2yXmytXFS3vCc54DyRCHx08QAvp/LJ+Fdcy4t8Cr9Itz/0DZSSc5Sqtg+9hYsE48O0B+da9+Y87tbKPhj9Y2qF3l3llvp+LLgYUIiLySNB0RRk8vnzNUWw9/YP2eNn7Qt3mgQlo3ibTKhyWGA2AcEnHPocYNY+OyTn6hb6Nh/1SD5Tn+FtNk1N23VPmv/yqqTeKztkk/Z8M4mlRozNdOhMcbDDKiR9nJXlqJ5CkGx5IFkDXAlZBzCwlFYtkEAs4OF+QzXWW3t4ronphmgG1l9YjkkHq0BxHKsee3LkHKMSD8MH41G74b4SbQkQsixxxLw4olJIReX4j1bAGTy6dBTLf3fC22i4mEM0U4RYhmRGiKqzEZGnVntHofnUdWfTz4nfoFFFFdw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9683" y="1351128"/>
            <a:ext cx="3825022" cy="1078173"/>
          </a:xfrm>
          <a:prstGeom prst="rect">
            <a:avLst/>
          </a:prstGeom>
        </p:spPr>
        <p:txBody>
          <a:bodyPr/>
          <a:lstStyle>
            <a:lvl1pPr marL="341313" indent="-341313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4163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238" indent="-227013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850" indent="-227013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9463" indent="-227013" algn="l" defTabSz="9112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6383" indent="-227862" algn="l" defTabSz="9114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087" indent="-227862" algn="l" defTabSz="9114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7791" indent="-227862" algn="l" defTabSz="9114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3495" indent="-227862" algn="l" defTabSz="9114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Consumer/Retail was the most popular sector by dollars invested (27% of total).</a:t>
            </a:r>
          </a:p>
          <a:p>
            <a:pPr>
              <a:buFont typeface="Calibri" pitchFamily="34" charset="0"/>
              <a:buChar char="-"/>
            </a:pPr>
            <a:endParaRPr lang="en-US" sz="1800" dirty="0" smtClean="0"/>
          </a:p>
          <a:p>
            <a:pPr>
              <a:buFont typeface="Calibri" pitchFamily="34" charset="0"/>
              <a:buChar char="-"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	This trend is in line with LP expectations, reflected in the </a:t>
            </a:r>
            <a:r>
              <a:rPr lang="en-US" sz="2000" dirty="0" err="1" smtClean="0"/>
              <a:t>CollerCapital</a:t>
            </a:r>
            <a:r>
              <a:rPr lang="en-US" sz="2000" dirty="0" smtClean="0"/>
              <a:t>/LAVCA LP Survey.</a:t>
            </a:r>
          </a:p>
          <a:p>
            <a:pPr>
              <a:buNone/>
            </a:pPr>
            <a:endParaRPr lang="en-US" sz="2000" dirty="0"/>
          </a:p>
          <a:p>
            <a:pPr marL="0" indent="0" eaLnBrk="1" hangingPunct="1">
              <a:buFont typeface="Arial" charset="0"/>
              <a:buNone/>
            </a:pPr>
            <a:endParaRPr lang="en-US" sz="2000" dirty="0"/>
          </a:p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en-US" sz="2000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4" y="4613895"/>
            <a:ext cx="7318529" cy="224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67945" y="949344"/>
            <a:ext cx="2643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Investments by Sector </a:t>
            </a:r>
          </a:p>
          <a:p>
            <a:pPr algn="r">
              <a:defRPr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(in % of USD, 2012)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0407" y="1210174"/>
            <a:ext cx="3336877" cy="1205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32681" y="2877475"/>
            <a:ext cx="3336877" cy="1205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120698" y="6504156"/>
            <a:ext cx="194761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000" dirty="0">
                <a:solidFill>
                  <a:srgbClr val="010101"/>
                </a:solidFill>
              </a:rPr>
              <a:t>© </a:t>
            </a:r>
            <a:r>
              <a:rPr lang="en-US" sz="1000" dirty="0" smtClean="0">
                <a:solidFill>
                  <a:srgbClr val="010101"/>
                </a:solidFill>
              </a:rPr>
              <a:t>2013 </a:t>
            </a:r>
            <a:r>
              <a:rPr lang="en-US" sz="1000" dirty="0">
                <a:solidFill>
                  <a:srgbClr val="010101"/>
                </a:solidFill>
              </a:rPr>
              <a:t>LAVCA Industry Data</a:t>
            </a:r>
          </a:p>
        </p:txBody>
      </p:sp>
    </p:spTree>
    <p:extLst>
      <p:ext uri="{BB962C8B-B14F-4D97-AF65-F5344CB8AC3E}">
        <p14:creationId xmlns:p14="http://schemas.microsoft.com/office/powerpoint/2010/main" val="8285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18816</TotalTime>
  <Words>665</Words>
  <Application>Microsoft Office PowerPoint</Application>
  <PresentationFormat>On-screen Show (4:3)</PresentationFormat>
  <Paragraphs>167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Ariel Muslera</dc:creator>
  <cp:lastModifiedBy>Rachel Glickhouse</cp:lastModifiedBy>
  <cp:revision>956</cp:revision>
  <cp:lastPrinted>2010-10-21T15:54:22Z</cp:lastPrinted>
  <dcterms:created xsi:type="dcterms:W3CDTF">2010-10-12T19:16:21Z</dcterms:created>
  <dcterms:modified xsi:type="dcterms:W3CDTF">2013-04-25T18:06:01Z</dcterms:modified>
</cp:coreProperties>
</file>