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3" r:id="rId2"/>
    <p:sldId id="284" r:id="rId3"/>
    <p:sldId id="297" r:id="rId4"/>
    <p:sldId id="296" r:id="rId5"/>
    <p:sldId id="295" r:id="rId6"/>
    <p:sldId id="298" r:id="rId7"/>
    <p:sldId id="288" r:id="rId8"/>
    <p:sldId id="287" r:id="rId9"/>
    <p:sldId id="294" r:id="rId10"/>
    <p:sldId id="299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21" r:id="rId19"/>
    <p:sldId id="322" r:id="rId20"/>
    <p:sldId id="323" r:id="rId21"/>
    <p:sldId id="300" r:id="rId22"/>
    <p:sldId id="309" r:id="rId23"/>
    <p:sldId id="310" r:id="rId24"/>
    <p:sldId id="311" r:id="rId25"/>
    <p:sldId id="312" r:id="rId26"/>
    <p:sldId id="313" r:id="rId27"/>
    <p:sldId id="325" r:id="rId28"/>
    <p:sldId id="315" r:id="rId29"/>
    <p:sldId id="316" r:id="rId30"/>
    <p:sldId id="317" r:id="rId31"/>
    <p:sldId id="318" r:id="rId32"/>
    <p:sldId id="319" r:id="rId33"/>
    <p:sldId id="320" r:id="rId34"/>
    <p:sldId id="324" r:id="rId35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FF"/>
    <a:srgbClr val="9999FF"/>
    <a:srgbClr val="0937B7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tana\Configuraci&#243;n%20local\Archivos%20temporales%20de%20Internet\Content.Outlook\W5X5HIYJ\Char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rtana\Configuraci&#243;n%20local\Archivos%20temporales%20de%20Internet\Content.Outlook\W5X5HIYJ\Char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rtana\Configuraci&#243;n%20local\Archivos%20temporales%20de%20Internet\Content.Outlook\W5X5HIYJ\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Federal Public Debt (% of GDP)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Hoja1!$B$2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Hoja1!$C$2:$F$2</c:f>
              <c:numCache>
                <c:formatCode>General</c:formatCode>
                <c:ptCount val="4"/>
                <c:pt idx="0">
                  <c:v>20.6</c:v>
                </c:pt>
                <c:pt idx="1">
                  <c:v>20.6</c:v>
                </c:pt>
                <c:pt idx="2">
                  <c:v>20.6</c:v>
                </c:pt>
                <c:pt idx="3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Hoja1!$B$3</c:f>
              <c:strCache>
                <c:ptCount val="1"/>
                <c:pt idx="0">
                  <c:v>Central Bank</c:v>
                </c:pt>
              </c:strCache>
            </c:strRef>
          </c:tx>
          <c:spPr>
            <a:solidFill>
              <a:srgbClr val="9999FF"/>
            </a:solidFill>
          </c:spPr>
          <c:val>
            <c:numRef>
              <c:f>Hoja1!$C$3:$F$3</c:f>
              <c:numCache>
                <c:formatCode>General</c:formatCode>
                <c:ptCount val="4"/>
                <c:pt idx="0">
                  <c:v>10.200000000000001</c:v>
                </c:pt>
                <c:pt idx="3">
                  <c:v>10.200000000000001</c:v>
                </c:pt>
              </c:numCache>
            </c:numRef>
          </c:val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Anses</c:v>
                </c:pt>
              </c:strCache>
            </c:strRef>
          </c:tx>
          <c:spPr>
            <a:solidFill>
              <a:srgbClr val="0937B7"/>
            </a:solidFill>
          </c:spPr>
          <c:val>
            <c:numRef>
              <c:f>Hoja1!$C$4:$F$4</c:f>
              <c:numCache>
                <c:formatCode>General</c:formatCode>
                <c:ptCount val="4"/>
                <c:pt idx="0">
                  <c:v>8.7000000000000011</c:v>
                </c:pt>
                <c:pt idx="3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Hoja1!$B$5</c:f>
              <c:strCache>
                <c:ptCount val="1"/>
                <c:pt idx="0">
                  <c:v>Contingent in Fgn Currency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val>
            <c:numRef>
              <c:f>Hoja1!$C$5:$F$5</c:f>
              <c:numCache>
                <c:formatCode>General</c:formatCode>
                <c:ptCount val="4"/>
                <c:pt idx="2">
                  <c:v>10.1</c:v>
                </c:pt>
                <c:pt idx="3">
                  <c:v>10.1</c:v>
                </c:pt>
              </c:numCache>
            </c:numRef>
          </c:val>
        </c:ser>
        <c:ser>
          <c:idx val="4"/>
          <c:order val="4"/>
          <c:tx>
            <c:strRef>
              <c:f>Hoja1!$B$6</c:f>
              <c:strCache>
                <c:ptCount val="1"/>
                <c:pt idx="0">
                  <c:v>Contingent with pensioners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val>
            <c:numRef>
              <c:f>Hoja1!$C$6:$F$6</c:f>
              <c:numCache>
                <c:formatCode>General</c:formatCode>
                <c:ptCount val="4"/>
                <c:pt idx="2">
                  <c:v>3.3</c:v>
                </c:pt>
                <c:pt idx="3">
                  <c:v>3.3</c:v>
                </c:pt>
              </c:numCache>
            </c:numRef>
          </c:val>
        </c:ser>
        <c:gapWidth val="75"/>
        <c:overlap val="100"/>
        <c:axId val="74093312"/>
        <c:axId val="52044160"/>
      </c:barChart>
      <c:catAx>
        <c:axId val="74093312"/>
        <c:scaling>
          <c:orientation val="minMax"/>
        </c:scaling>
        <c:delete val="1"/>
        <c:axPos val="b"/>
        <c:majorTickMark val="none"/>
        <c:tickLblPos val="none"/>
        <c:crossAx val="52044160"/>
        <c:crosses val="autoZero"/>
        <c:auto val="1"/>
        <c:lblAlgn val="ctr"/>
        <c:lblOffset val="100"/>
      </c:catAx>
      <c:valAx>
        <c:axId val="52044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/>
            </a:pPr>
            <a:endParaRPr lang="es-ES"/>
          </a:p>
        </c:txPr>
        <c:crossAx val="7409331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 dirty="0"/>
              <a:t>Federal Public Debt (% of GDP)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Hoja1!$B$2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Hoja1!$C$2:$F$2</c:f>
              <c:numCache>
                <c:formatCode>General</c:formatCode>
                <c:ptCount val="4"/>
                <c:pt idx="0">
                  <c:v>20.6</c:v>
                </c:pt>
                <c:pt idx="1">
                  <c:v>20.6</c:v>
                </c:pt>
                <c:pt idx="2">
                  <c:v>20.6</c:v>
                </c:pt>
                <c:pt idx="3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Hoja1!$B$3</c:f>
              <c:strCache>
                <c:ptCount val="1"/>
                <c:pt idx="0">
                  <c:v>Central Bank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val>
            <c:numRef>
              <c:f>Hoja1!$C$3:$F$3</c:f>
              <c:numCache>
                <c:formatCode>General</c:formatCode>
                <c:ptCount val="4"/>
                <c:pt idx="0">
                  <c:v>10.200000000000001</c:v>
                </c:pt>
                <c:pt idx="3">
                  <c:v>10.200000000000001</c:v>
                </c:pt>
              </c:numCache>
            </c:numRef>
          </c:val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Anses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val>
            <c:numRef>
              <c:f>Hoja1!$C$4:$F$4</c:f>
              <c:numCache>
                <c:formatCode>General</c:formatCode>
                <c:ptCount val="4"/>
                <c:pt idx="0">
                  <c:v>8.7000000000000011</c:v>
                </c:pt>
                <c:pt idx="3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Hoja1!$B$5</c:f>
              <c:strCache>
                <c:ptCount val="1"/>
                <c:pt idx="0">
                  <c:v>Contingent in Fgn Currency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val>
            <c:numRef>
              <c:f>Hoja1!$C$5:$F$5</c:f>
              <c:numCache>
                <c:formatCode>General</c:formatCode>
                <c:ptCount val="4"/>
                <c:pt idx="2">
                  <c:v>10.1</c:v>
                </c:pt>
                <c:pt idx="3">
                  <c:v>10.1</c:v>
                </c:pt>
              </c:numCache>
            </c:numRef>
          </c:val>
        </c:ser>
        <c:ser>
          <c:idx val="4"/>
          <c:order val="4"/>
          <c:tx>
            <c:strRef>
              <c:f>Hoja1!$B$6</c:f>
              <c:strCache>
                <c:ptCount val="1"/>
                <c:pt idx="0">
                  <c:v>Contingent with pensioners</c:v>
                </c:pt>
              </c:strCache>
            </c:strRef>
          </c:tx>
          <c:val>
            <c:numRef>
              <c:f>Hoja1!$C$6:$F$6</c:f>
              <c:numCache>
                <c:formatCode>General</c:formatCode>
                <c:ptCount val="4"/>
                <c:pt idx="2">
                  <c:v>3.3</c:v>
                </c:pt>
                <c:pt idx="3">
                  <c:v>3.3</c:v>
                </c:pt>
              </c:numCache>
            </c:numRef>
          </c:val>
        </c:ser>
        <c:gapWidth val="75"/>
        <c:overlap val="100"/>
        <c:axId val="52379008"/>
        <c:axId val="52380800"/>
      </c:barChart>
      <c:catAx>
        <c:axId val="52379008"/>
        <c:scaling>
          <c:orientation val="minMax"/>
        </c:scaling>
        <c:delete val="1"/>
        <c:axPos val="b"/>
        <c:majorTickMark val="none"/>
        <c:tickLblPos val="none"/>
        <c:crossAx val="52380800"/>
        <c:crosses val="autoZero"/>
        <c:auto val="1"/>
        <c:lblAlgn val="ctr"/>
        <c:lblOffset val="100"/>
      </c:catAx>
      <c:valAx>
        <c:axId val="523808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/>
            </a:pPr>
            <a:endParaRPr lang="es-ES"/>
          </a:p>
        </c:txPr>
        <c:crossAx val="5237900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spPr>
    <a:solidFill>
      <a:schemeClr val="bg1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 dirty="0"/>
              <a:t>Federal Public Debt (% of GDP)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Hoja1!$B$2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rgbClr val="92D050"/>
            </a:solidFill>
          </c:spPr>
          <c:val>
            <c:numRef>
              <c:f>Hoja1!$C$2:$F$2</c:f>
              <c:numCache>
                <c:formatCode>General</c:formatCode>
                <c:ptCount val="4"/>
                <c:pt idx="0">
                  <c:v>20.6</c:v>
                </c:pt>
                <c:pt idx="1">
                  <c:v>20.6</c:v>
                </c:pt>
                <c:pt idx="2">
                  <c:v>20.6</c:v>
                </c:pt>
                <c:pt idx="3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Hoja1!$B$3</c:f>
              <c:strCache>
                <c:ptCount val="1"/>
                <c:pt idx="0">
                  <c:v>Central Bank</c:v>
                </c:pt>
              </c:strCache>
            </c:strRef>
          </c:tx>
          <c:spPr>
            <a:solidFill>
              <a:srgbClr val="9999FF"/>
            </a:solidFill>
          </c:spPr>
          <c:val>
            <c:numRef>
              <c:f>Hoja1!$C$3:$F$3</c:f>
              <c:numCache>
                <c:formatCode>General</c:formatCode>
                <c:ptCount val="4"/>
                <c:pt idx="0">
                  <c:v>10.200000000000001</c:v>
                </c:pt>
                <c:pt idx="3">
                  <c:v>10.200000000000001</c:v>
                </c:pt>
              </c:numCache>
            </c:numRef>
          </c:val>
        </c:ser>
        <c:ser>
          <c:idx val="2"/>
          <c:order val="2"/>
          <c:tx>
            <c:strRef>
              <c:f>Hoja1!$B$4</c:f>
              <c:strCache>
                <c:ptCount val="1"/>
                <c:pt idx="0">
                  <c:v>Anses</c:v>
                </c:pt>
              </c:strCache>
            </c:strRef>
          </c:tx>
          <c:spPr>
            <a:solidFill>
              <a:srgbClr val="0937B7"/>
            </a:solidFill>
          </c:spPr>
          <c:val>
            <c:numRef>
              <c:f>Hoja1!$C$4:$F$4</c:f>
              <c:numCache>
                <c:formatCode>General</c:formatCode>
                <c:ptCount val="4"/>
                <c:pt idx="0">
                  <c:v>8.7000000000000011</c:v>
                </c:pt>
                <c:pt idx="3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Hoja1!$B$5</c:f>
              <c:strCache>
                <c:ptCount val="1"/>
                <c:pt idx="0">
                  <c:v>Contingent in Fgn Currency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val>
            <c:numRef>
              <c:f>Hoja1!$C$5:$F$5</c:f>
              <c:numCache>
                <c:formatCode>General</c:formatCode>
                <c:ptCount val="4"/>
                <c:pt idx="2">
                  <c:v>10.1</c:v>
                </c:pt>
                <c:pt idx="3">
                  <c:v>10.1</c:v>
                </c:pt>
              </c:numCache>
            </c:numRef>
          </c:val>
        </c:ser>
        <c:ser>
          <c:idx val="4"/>
          <c:order val="4"/>
          <c:tx>
            <c:strRef>
              <c:f>Hoja1!$B$6</c:f>
              <c:strCache>
                <c:ptCount val="1"/>
                <c:pt idx="0">
                  <c:v>Contingent with pensioners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val>
            <c:numRef>
              <c:f>Hoja1!$C$6:$F$6</c:f>
              <c:numCache>
                <c:formatCode>General</c:formatCode>
                <c:ptCount val="4"/>
                <c:pt idx="2">
                  <c:v>3.3</c:v>
                </c:pt>
                <c:pt idx="3">
                  <c:v>3.3</c:v>
                </c:pt>
              </c:numCache>
            </c:numRef>
          </c:val>
        </c:ser>
        <c:gapWidth val="75"/>
        <c:overlap val="100"/>
        <c:axId val="52424704"/>
        <c:axId val="52426240"/>
      </c:barChart>
      <c:catAx>
        <c:axId val="52424704"/>
        <c:scaling>
          <c:orientation val="minMax"/>
        </c:scaling>
        <c:delete val="1"/>
        <c:axPos val="b"/>
        <c:majorTickMark val="none"/>
        <c:tickLblPos val="none"/>
        <c:crossAx val="52426240"/>
        <c:crosses val="autoZero"/>
        <c:auto val="1"/>
        <c:lblAlgn val="ctr"/>
        <c:lblOffset val="100"/>
      </c:catAx>
      <c:valAx>
        <c:axId val="52426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/>
            </a:pPr>
            <a:endParaRPr lang="es-ES"/>
          </a:p>
        </c:txPr>
        <c:crossAx val="5242470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spPr>
    <a:solidFill>
      <a:schemeClr val="bg1"/>
    </a:solidFill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0.64062</cdr:x>
      <cdr:y>0.17342</cdr:y>
    </cdr:from>
    <cdr:to>
      <cdr:x>0.79882</cdr:x>
      <cdr:y>0.19728</cdr:y>
    </cdr:to>
    <cdr:sp macro="" textlink="">
      <cdr:nvSpPr>
        <cdr:cNvPr id="3" name="2 Conector recto de flecha"/>
        <cdr:cNvSpPr/>
      </cdr:nvSpPr>
      <cdr:spPr bwMode="auto">
        <a:xfrm xmlns:a="http://schemas.openxmlformats.org/drawingml/2006/main">
          <a:off x="5554296" y="1091340"/>
          <a:ext cx="1371600" cy="15016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bg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0.59668</cdr:x>
      <cdr:y>0.2215</cdr:y>
    </cdr:from>
    <cdr:to>
      <cdr:x>0.64062</cdr:x>
      <cdr:y>0.39102</cdr:y>
    </cdr:to>
    <cdr:sp macro="" textlink="">
      <cdr:nvSpPr>
        <cdr:cNvPr id="6" name="5 Conector recto de flecha"/>
        <cdr:cNvSpPr/>
      </cdr:nvSpPr>
      <cdr:spPr bwMode="auto">
        <a:xfrm xmlns:a="http://schemas.openxmlformats.org/drawingml/2006/main">
          <a:off x="5173296" y="1393907"/>
          <a:ext cx="381000" cy="10668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bg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0.64062</cdr:x>
      <cdr:y>0.17342</cdr:y>
    </cdr:from>
    <cdr:to>
      <cdr:x>0.79882</cdr:x>
      <cdr:y>0.19728</cdr:y>
    </cdr:to>
    <cdr:sp macro="" textlink="">
      <cdr:nvSpPr>
        <cdr:cNvPr id="3" name="2 Conector recto de flecha"/>
        <cdr:cNvSpPr/>
      </cdr:nvSpPr>
      <cdr:spPr bwMode="auto">
        <a:xfrm xmlns:a="http://schemas.openxmlformats.org/drawingml/2006/main">
          <a:off x="5554296" y="1091340"/>
          <a:ext cx="1371600" cy="15016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bg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0.59668</cdr:x>
      <cdr:y>0.2215</cdr:y>
    </cdr:from>
    <cdr:to>
      <cdr:x>0.64062</cdr:x>
      <cdr:y>0.39102</cdr:y>
    </cdr:to>
    <cdr:sp macro="" textlink="">
      <cdr:nvSpPr>
        <cdr:cNvPr id="6" name="5 Conector recto de flecha"/>
        <cdr:cNvSpPr/>
      </cdr:nvSpPr>
      <cdr:spPr bwMode="auto">
        <a:xfrm xmlns:a="http://schemas.openxmlformats.org/drawingml/2006/main">
          <a:off x="5173296" y="1393907"/>
          <a:ext cx="381000" cy="10668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bg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906355-4095-4B1B-9046-033A08024909}" type="datetimeFigureOut">
              <a:rPr lang="en-US" smtClean="0"/>
              <a:pPr/>
              <a:t>5/6/2014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BFB4-1844-4E80-9909-4CDBE6436CA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C33D2A-5B57-4B06-8642-9818F741E530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370184-76C2-4E61-ACAF-719E0676208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31DDF-C916-473A-9E4D-F2547615C24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22800" cy="3467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387850"/>
            <a:ext cx="5140325" cy="4237038"/>
          </a:xfrm>
          <a:noFill/>
          <a:ln/>
        </p:spPr>
        <p:txBody>
          <a:bodyPr lIns="92934" tIns="46466" rIns="92934" bIns="4646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5965-A993-473C-B5B4-097CDE969161}" type="datetimeFigureOut">
              <a:rPr lang="es-ES" smtClean="0"/>
              <a:pPr/>
              <a:t>06/05/2014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5421-3A2F-4D04-9217-350EDD7095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Documento_de_Microsoft_Office_Word_97-20031.doc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e_Microsoft_Office_Word_97-20032.doc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3.doc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4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OGO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13763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2071688"/>
            <a:ext cx="8651875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33600" y="381000"/>
          <a:ext cx="3400425" cy="1404938"/>
        </p:xfrm>
        <a:graphic>
          <a:graphicData uri="http://schemas.openxmlformats.org/presentationml/2006/ole">
            <p:oleObj spid="_x0000_s15362" name="Document" r:id="rId5" imgW="2108880" imgH="901440" progId="Word.Document.8">
              <p:embed/>
            </p:oleObj>
          </a:graphicData>
        </a:graphic>
      </p:graphicFrame>
      <p:sp>
        <p:nvSpPr>
          <p:cNvPr id="835589" name="Text Box 5"/>
          <p:cNvSpPr txBox="1">
            <a:spLocks noChangeArrowheads="1"/>
          </p:cNvSpPr>
          <p:nvPr/>
        </p:nvSpPr>
        <p:spPr bwMode="auto">
          <a:xfrm>
            <a:off x="467544" y="2852936"/>
            <a:ext cx="8137525" cy="2308324"/>
          </a:xfrm>
          <a:prstGeom prst="rect">
            <a:avLst/>
          </a:prstGeom>
          <a:solidFill>
            <a:srgbClr val="0937B7"/>
          </a:solidFill>
          <a:ln w="9525">
            <a:solidFill>
              <a:srgbClr val="0937B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609600" algn="ctr">
              <a:spcBef>
                <a:spcPct val="0"/>
              </a:spcBef>
              <a:buFontTx/>
              <a:buNone/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Argentina’s Economic Outlook</a:t>
            </a:r>
          </a:p>
          <a:p>
            <a:pPr indent="-609600" algn="ctr">
              <a:spcBef>
                <a:spcPct val="0"/>
              </a:spcBef>
              <a:buFontTx/>
              <a:buNone/>
              <a:defRPr/>
            </a:pPr>
            <a:r>
              <a:rPr lang="en-US" sz="2400" b="1" i="1" dirty="0" smtClean="0">
                <a:solidFill>
                  <a:schemeClr val="bg1"/>
                </a:solidFill>
              </a:rPr>
              <a:t>Temporary equilibria: Mild recession and high inflation ahead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endParaRPr lang="es-MX" sz="2400" b="1" i="1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Juan </a:t>
            </a:r>
            <a:r>
              <a:rPr lang="es-MX" sz="2400" b="1" i="1" dirty="0">
                <a:solidFill>
                  <a:schemeClr val="bg1"/>
                </a:solidFill>
              </a:rPr>
              <a:t>Luis Bour</a:t>
            </a:r>
          </a:p>
          <a:p>
            <a:pPr algn="ctr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Council of the Americas</a:t>
            </a:r>
            <a:endParaRPr lang="es-MX" sz="2400" b="1" i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es-MX" sz="2400" b="1" i="1" dirty="0" smtClean="0">
                <a:solidFill>
                  <a:schemeClr val="bg1"/>
                </a:solidFill>
              </a:rPr>
              <a:t>New York City, May 9th, 2014</a:t>
            </a:r>
            <a:endParaRPr lang="es-MX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539750" y="4725144"/>
            <a:ext cx="7920038" cy="172804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endParaRPr lang="en-US" sz="2400" b="1" i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Santiago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Urbiztondo</a:t>
            </a:r>
          </a:p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s-MX" sz="2400" b="1" i="1" dirty="0" smtClean="0">
                <a:solidFill>
                  <a:schemeClr val="bg1"/>
                </a:solidFill>
              </a:rPr>
              <a:t>Council of the Americas</a:t>
            </a:r>
          </a:p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New York City, </a:t>
            </a:r>
            <a:r>
              <a:rPr lang="en-US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9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2014</a:t>
            </a:r>
            <a:endParaRPr lang="en-US" sz="24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395536" y="2348880"/>
            <a:ext cx="8424936" cy="1368151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endParaRPr lang="en-US" sz="3200" b="1" i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r>
              <a:rPr lang="en-US" sz="32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Undoing </a:t>
            </a:r>
            <a:r>
              <a:rPr lang="en-US" sz="32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subsidies without regulatory 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reform</a:t>
            </a:r>
          </a:p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charset="0"/>
              <a:buNone/>
            </a:pPr>
            <a:endParaRPr lang="en-US" sz="3200" b="1" i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LOGO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3763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2071688"/>
            <a:ext cx="8651875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133600" y="381000"/>
          <a:ext cx="3400425" cy="1404938"/>
        </p:xfrm>
        <a:graphic>
          <a:graphicData uri="http://schemas.openxmlformats.org/presentationml/2006/ole">
            <p:oleObj spid="_x0000_s29698" name="Document" r:id="rId4" imgW="2108880" imgH="9014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7950" y="1025525"/>
            <a:ext cx="8891588" cy="54991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Since 2002, regulatory paradigm increasingly diverged from any broad “best-practice” ideal: </a:t>
            </a:r>
          </a:p>
          <a:p>
            <a:pPr marL="777875" lvl="1" indent="-320675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Confusion of public and private roles</a:t>
            </a:r>
          </a:p>
          <a:p>
            <a:pPr marL="777875" lvl="1" indent="-320675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Direct &amp; discriminatory price regulation in competitive segments (upstream)</a:t>
            </a:r>
          </a:p>
          <a:p>
            <a:pPr marL="777875" lvl="1" indent="-320675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Short-run (myopic) perspective, promoting inefficient operation / investment through cost-plus tariff / subsidy adjustments, discriminating old and new investments</a:t>
            </a:r>
          </a:p>
          <a:p>
            <a:pPr marL="777875" lvl="1" indent="-320675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Disregard to transparency, institutional credibility, </a:t>
            </a:r>
            <a:r>
              <a:rPr lang="en-US" sz="2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consistent contracts, technical analysis, 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etc.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92113" y="115888"/>
            <a:ext cx="8501062" cy="628650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Public Utilities’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4463" y="891431"/>
            <a:ext cx="8891587" cy="5417889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Consequences:</a:t>
            </a:r>
          </a:p>
          <a:p>
            <a:pPr marL="971550" lvl="1" indent="-514350">
              <a:spcBef>
                <a:spcPts val="800"/>
              </a:spcBef>
              <a:spcAft>
                <a:spcPts val="800"/>
              </a:spcAft>
              <a:buFont typeface="Arial" charset="0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Substantial reduction of (real) tariffs, covering a fraction of total (long-run) costs</a:t>
            </a:r>
          </a:p>
          <a:p>
            <a:pPr marL="971550" lvl="1" indent="-514350">
              <a:spcBef>
                <a:spcPts val="800"/>
              </a:spcBef>
              <a:spcAft>
                <a:spcPts val="800"/>
              </a:spcAft>
              <a:buFont typeface="Arial" charset="0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Excessive consumption growth, but contraction of investments, exhausting existing capacity</a:t>
            </a:r>
          </a:p>
          <a:p>
            <a:pPr marL="971550" lvl="1" indent="-514350">
              <a:spcBef>
                <a:spcPts val="800"/>
              </a:spcBef>
              <a:spcAft>
                <a:spcPts val="800"/>
              </a:spcAft>
              <a:buFont typeface="Arial" charset="0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Complications: exploding subsidies, poorly focalized, with deteriorating coverage, quality and cost</a:t>
            </a:r>
          </a:p>
          <a:p>
            <a:pPr marL="971550" lvl="1" indent="-514350">
              <a:spcBef>
                <a:spcPts val="800"/>
              </a:spcBef>
              <a:spcAft>
                <a:spcPts val="800"/>
              </a:spcAft>
              <a:buFont typeface="Arial" charset="0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Perceived end of period: magnitude and composition of subsidies (energy imports) would require a major correction, reducing subsidies and increasing tariffs (and changing new paradigm)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92113" y="115888"/>
            <a:ext cx="8501062" cy="628650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Public Utilities’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27088" y="44450"/>
            <a:ext cx="8137525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Overall size &amp; evolution of subsidies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9388" y="764158"/>
            <a:ext cx="8820150" cy="1512714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In 2013: subsidies to public utilities added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USD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22 billions, or 4.4% of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GDP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CAMMESA &amp; ENARSA: from 55% of total in 2009 to 73% in 2013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2014: First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 moths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explosive: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total subsidies increased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13% in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USD, approaching 5.7%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of GDP without subsidy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cuts</a:t>
            </a:r>
            <a:endParaRPr lang="en-US" sz="2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19738"/>
            <a:ext cx="7548666" cy="449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388" y="837208"/>
            <a:ext cx="8785225" cy="8636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arenR"/>
            </a:pPr>
            <a:r>
              <a:rPr lang="en-US" sz="23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New incentives (higher prices and promises) to YPF and other hydrocarbon producers since 2012, with no major results yet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076056" y="1773039"/>
            <a:ext cx="3961010" cy="223202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Recovered prices </a:t>
            </a: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of crude oil and gasoline before YPF’s expropriation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Stiff rise of new NG price since 2013 –7.5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USD/MMBTU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YPF’s public profit function post-2012 (internalizing cost of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subsidized energy) </a:t>
            </a: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→ relative price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recovery….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9263" y="5085184"/>
            <a:ext cx="4176713" cy="72008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… certainly </a:t>
            </a: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helped the “new YPF” to stop its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previous production fall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Recent attempts to attack subsidies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824536" cy="31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2606"/>
            <a:ext cx="4464496" cy="28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388" y="837208"/>
            <a:ext cx="8785225" cy="8636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arenR"/>
            </a:pPr>
            <a:r>
              <a:rPr lang="en-US" sz="23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New incentives (higher prices and promises) to YPF and other hydrocarbon producers since 2012, with no major results yet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0" y="1844824"/>
            <a:ext cx="4500563" cy="223224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Not effective to stop total market fall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Nor to induce higher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investment effort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(#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exploration and development wells drilled)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Vaca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Muerta?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Announced investments still minor vis-à-vis previous industry investment (5.2 billion USD in 2011). Substituting conventional oil and NG?</a:t>
            </a:r>
            <a:endParaRPr lang="en-US" sz="17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04456" cy="24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22" y="4221087"/>
            <a:ext cx="4105962" cy="25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263" y="4221088"/>
            <a:ext cx="4089524" cy="25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Recent attempts to attack subsidies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4463" y="837506"/>
            <a:ext cx="8820150" cy="2303462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arenR" startAt="2"/>
            </a:pP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AySA’s tariff hike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(nominally 170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% to 405% according to location of user –high, medium and low neighborhoods)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is significant,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but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has a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small impact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on total subsidies and no effect on total costs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under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current de facto cost-plus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regime with endogenous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subsidy</a:t>
            </a:r>
            <a:endParaRPr lang="en-US" sz="22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average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310%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nominal tariff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increase,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35% inflation and 15% real devaluation in 2014,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AySA’s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annual (post-august) subsidy falls 37%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USD 500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million– , or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2.3%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overall 2013 subsidies to public utilities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Recent attempts to attack subsidies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084168" y="3933056"/>
            <a:ext cx="2844379" cy="1728192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Total elimination of subsidy to AySA would still require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170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% additional tariff increases (with 2014 assumed USD costs)</a:t>
            </a:r>
            <a:endParaRPr lang="en-US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20332"/>
            <a:ext cx="5717598" cy="36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4463" y="836438"/>
            <a:ext cx="8820150" cy="5832922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3)	Natural gas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2013 subsidies through ENARSA of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5.7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billion US$, 50% directed to residential (R) and commercial (C) users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April 2014: partial withdrawal of subsidies to R and C, through higher wellhead prices, from +400% (&lt;800 m3/year) to +900% (&gt;1,800 m3/year), averaging 730%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nominal AR$ increase (or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400% increase of cost of NG as large R users pay charge for imported gas),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to be completed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 August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Price hikes avoided if consumption falls 20% vis-à-vis previous year (hikes halved if consumption falls 5% - 20%)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Effect on ENARSA’s deficit unknown, but 25% is maximum reduction (as explicit subsidies informed to R users -1.0 billion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USD-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remain), i.e.,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1.5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billion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USD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(or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6.9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% of total 2013 subsidies)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Also, increases of T&amp;D tariffs to same users (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130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%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nominal ARG$, same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distribution, avoiding mechanism and timing)</a:t>
            </a:r>
          </a:p>
          <a:p>
            <a:pPr marL="720000" lvl="1" indent="-358775">
              <a:spcBef>
                <a:spcPts val="500"/>
              </a:spcBef>
              <a:spcAft>
                <a:spcPts val="500"/>
              </a:spcAft>
              <a:buFont typeface="Constantia" pitchFamily="18" charset="0"/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60%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NG exempted (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industrial users, generators,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Patagonia’s R&amp;C)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Recent attempts to attack subsidies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Recent attempts to attack subsidies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44463" y="838324"/>
            <a:ext cx="8820150" cy="151055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ct val="20000"/>
              </a:spcAft>
            </a:pPr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3) NG: </a:t>
            </a:r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distortive upstream NG prices for residential users</a:t>
            </a:r>
            <a:endParaRPr lang="en-US" sz="24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Upstream NG prices (w/o Decree 2067) increased much more for large R users, but % changes become more homogenous –+/- 380%– considering final cost of NG (including estimated payments under Decree 2067/08)</a:t>
            </a:r>
            <a:endParaRPr lang="en-US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01022"/>
            <a:ext cx="7632848" cy="438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4463" y="838324"/>
            <a:ext cx="8820150" cy="208662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ct val="20000"/>
              </a:spcAft>
            </a:pPr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3) NG: </a:t>
            </a:r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full-year effect </a:t>
            </a:r>
            <a:r>
              <a:rPr lang="en-US" sz="24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various changes on Discos’ R&amp;C users</a:t>
            </a:r>
            <a:endParaRPr lang="en-US" sz="24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 USD, direct payment by NG users post-august 2014 would be 3% higher than in 2001, and total cost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NG service provided by Discos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25% higher</a:t>
            </a:r>
            <a:endParaRPr lang="en-US" sz="17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Subsidy falling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from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52%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to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19% </a:t>
            </a:r>
            <a:r>
              <a:rPr lang="en-US" sz="17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total </a:t>
            </a: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cost of R&amp;C NG service</a:t>
            </a:r>
            <a:endParaRPr lang="en-US" sz="17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Still, USD T&amp;D margins are 50% lower than in 2001, and upstream cost of NG is 70% lower than imports from Bolivia (10 USD/MMBTU)…</a:t>
            </a:r>
            <a:endParaRPr lang="en-US" sz="17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188" y="44450"/>
            <a:ext cx="8280400" cy="720725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Recent attempts to attack subsidies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38191"/>
            <a:ext cx="6696744" cy="387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4312"/>
          </a:xfrm>
          <a:solidFill>
            <a:srgbClr val="0937B7"/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800" i="1" dirty="0" smtClean="0">
                <a:solidFill>
                  <a:schemeClr val="bg1"/>
                </a:solidFill>
              </a:rPr>
              <a:t>Manufacturing and Construction: 3 quarters of (sa) falls.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80729"/>
            <a:ext cx="8686800" cy="55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8172400" y="3861048"/>
            <a:ext cx="57606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6 Elipse"/>
          <p:cNvSpPr/>
          <p:nvPr/>
        </p:nvSpPr>
        <p:spPr>
          <a:xfrm>
            <a:off x="3059832" y="3789040"/>
            <a:ext cx="72008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32040" y="4581128"/>
          <a:ext cx="3384377" cy="1359024"/>
        </p:xfrm>
        <a:graphic>
          <a:graphicData uri="http://schemas.openxmlformats.org/drawingml/2006/table">
            <a:tbl>
              <a:tblPr/>
              <a:tblGrid>
                <a:gridCol w="791667"/>
                <a:gridCol w="791667"/>
                <a:gridCol w="791667"/>
                <a:gridCol w="1009376"/>
              </a:tblGrid>
              <a:tr h="2265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Quarter to quarter % change (sa)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Quarter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Manufacturing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INDEC (EMI)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FIEL (IPI)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INDEC (ISAC)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5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50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-2.6</a:t>
                      </a:r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57188" y="44450"/>
            <a:ext cx="8501062" cy="628650"/>
          </a:xfrm>
          <a:prstGeom prst="rect">
            <a:avLst/>
          </a:prstGeom>
          <a:solidFill>
            <a:srgbClr val="3333FF"/>
          </a:solidFill>
          <a:ln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</a:rPr>
              <a:t>Conclusions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775245"/>
            <a:ext cx="8964612" cy="569386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 2014 the government finally recognized the inconsistency of its regulatory paradigm: fiscal needs call for tariff hikes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Yet,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overall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fiscal impact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is estimated low (total subsidies fall 9%)</a:t>
            </a:r>
            <a:endParaRPr lang="en-US" sz="22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Also, tariff hikes are ill-designed: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High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impact on R&amp;C,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but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many high-consumption users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exempted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Highly distortive,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increasing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discrimination across users through price signals (instead of fixed ARG$ breaks for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 social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tariff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focus group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Unknown follow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up: R’s USD T&amp;D tariffs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still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50%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below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2001; cost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of wellhead NG at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3.1 USD/MMBTU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for R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still 70%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below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imported NG…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Does </a:t>
            </a:r>
            <a:r>
              <a:rPr lang="en-US" sz="2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not include overall restatement of incentives, contracts, institutions, etc., to approach some form of “best practice”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Arial Unicode MS" pitchFamily="34" charset="-128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Beyond 2015, moving to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cost-reflective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prices and a </a:t>
            </a:r>
            <a:r>
              <a:rPr lang="en-US" sz="22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more efficient new </a:t>
            </a:r>
            <a:r>
              <a:rPr lang="en-US" sz="22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regulatory paradigm will still be politically difficult (less than in march), but it promises great efficiency (cost-reducing) rewards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204864"/>
            <a:ext cx="8229600" cy="1600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D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Fixing the Fiscal Deficit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6200" y="1676400"/>
            <a:ext cx="891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dirty="0"/>
          </a:p>
        </p:txBody>
      </p:sp>
      <p:pic>
        <p:nvPicPr>
          <p:cNvPr id="6" name="Picture 4" descr="LOGO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81000"/>
            <a:ext cx="1268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676400" y="381000"/>
          <a:ext cx="2743200" cy="1130300"/>
        </p:xfrm>
        <a:graphic>
          <a:graphicData uri="http://schemas.openxmlformats.org/presentationml/2006/ole">
            <p:oleObj spid="_x0000_s30722" name="Document" r:id="rId4" imgW="2108880" imgH="901440" progId="Word.Document.8">
              <p:embed/>
            </p:oleObj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0" y="4343400"/>
            <a:ext cx="8305800" cy="18288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8D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  Artana</a:t>
            </a:r>
          </a:p>
          <a:p>
            <a:pPr marL="342900" indent="-342900" algn="ctr">
              <a:spcBef>
                <a:spcPct val="0"/>
              </a:spcBef>
            </a:pPr>
            <a:r>
              <a:rPr lang="es-MX" sz="2400" b="1" i="1" dirty="0" smtClean="0">
                <a:solidFill>
                  <a:schemeClr val="bg1"/>
                </a:solidFill>
              </a:rPr>
              <a:t>Council of the Americas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York City,  May  9</a:t>
            </a:r>
            <a:r>
              <a:rPr kumimoji="0" lang="en-US" sz="24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The problems at the end of 2013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305800" cy="54864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High Fiscal Deficit financed with money emission and the use of Central Bank reserves</a:t>
            </a:r>
          </a:p>
          <a:p>
            <a:pPr lvl="1"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High Inflation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Appreciated Peso in real terms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Pervasive distortions of relative prices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Controls “fatigue”</a:t>
            </a: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0988"/>
            <a:ext cx="86868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285750"/>
            <a:ext cx="86772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276225"/>
            <a:ext cx="86963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The government “strategy” to fix the fisc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305800" cy="54864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Reduction in subsidies to energy: low fiscal impact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Reduction of transfers to provinces: Limited by wage hikes for provincial employees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chemeClr val="bg1"/>
                </a:solidFill>
              </a:rPr>
              <a:t>Reduction of pensions and wages  in real terms: seems to be the source to compensate the impact of the recession on tax collections</a:t>
            </a: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El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 Gráfico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895600" y="1052736"/>
            <a:ext cx="2895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Lower than Brazil’s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315200" y="1128936"/>
            <a:ext cx="8382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Gross </a:t>
            </a:r>
            <a:endParaRPr lang="es-ES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410200" y="2729136"/>
            <a:ext cx="9144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Net Debt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31" y="76200"/>
            <a:ext cx="8853338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81000" y="5486400"/>
            <a:ext cx="8305800" cy="1200329"/>
          </a:xfrm>
          <a:prstGeom prst="rec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Projection with 30% increase in 2014 (Arg $ 100 billion).</a:t>
            </a:r>
          </a:p>
          <a:p>
            <a:pPr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Purchases of foreign exchange +20, Public Sector + 135 Lebacs/Nobacs -55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0376"/>
          </a:xfrm>
          <a:solidFill>
            <a:srgbClr val="0937B7"/>
          </a:solidFill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dsb-DE" sz="2000" b="1" dirty="0" smtClean="0">
                <a:solidFill>
                  <a:schemeClr val="bg1"/>
                </a:solidFill>
              </a:rPr>
              <a:t>GDP: fall (sa) since Q4 2013. </a:t>
            </a:r>
            <a:r>
              <a:rPr lang="dsb-DE" sz="1800" dirty="0" smtClean="0">
                <a:solidFill>
                  <a:schemeClr val="bg1"/>
                </a:solidFill>
              </a:rPr>
              <a:t/>
            </a:r>
            <a:br>
              <a:rPr lang="dsb-DE" sz="1800" dirty="0" smtClean="0">
                <a:solidFill>
                  <a:schemeClr val="bg1"/>
                </a:solidFill>
              </a:rPr>
            </a:br>
            <a:r>
              <a:rPr lang="dsb-DE" sz="1800" dirty="0" smtClean="0">
                <a:solidFill>
                  <a:schemeClr val="bg1"/>
                </a:solidFill>
              </a:rPr>
              <a:t>(I) The demand side. Net exports (no growth contribution, except in 2014 because of major import fall)</a:t>
            </a:r>
            <a:br>
              <a:rPr lang="dsb-DE" sz="1800" dirty="0" smtClean="0">
                <a:solidFill>
                  <a:schemeClr val="bg1"/>
                </a:solidFill>
              </a:rPr>
            </a:br>
            <a:r>
              <a:rPr lang="dsb-DE" sz="1800" dirty="0" smtClean="0">
                <a:solidFill>
                  <a:schemeClr val="bg1"/>
                </a:solidFill>
              </a:rPr>
              <a:t>Investment: cyclical downturns in Equipment and Construction. </a:t>
            </a:r>
            <a:br>
              <a:rPr lang="dsb-DE" sz="1800" dirty="0" smtClean="0">
                <a:solidFill>
                  <a:schemeClr val="bg1"/>
                </a:solidFill>
              </a:rPr>
            </a:br>
            <a:r>
              <a:rPr lang="dsb-DE" sz="1800" dirty="0" smtClean="0">
                <a:solidFill>
                  <a:schemeClr val="bg1"/>
                </a:solidFill>
              </a:rPr>
              <a:t>Private consumption: from Consumption-led growth to adjustment.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696325" cy="51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28600" y="152400"/>
            <a:ext cx="8305800" cy="6553200"/>
          </a:xfrm>
          <a:prstGeom prst="rect">
            <a:avLst/>
          </a:prstGeom>
          <a:solidFill>
            <a:srgbClr val="3333FF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would provide relief to the economy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agreement with the Paris Club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Investments to develop non-conventional natural gas and oil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foreign loans (Federal or Provincial governments or Private Sector)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would create additional problems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controls and more mistakes on policy options instead of measures to correct economic imbalances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sizeable decline in reserves that frightens depositors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US Supreme Court decision that rejects Argentina’s appeals on the 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 outs 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The opportunities ahead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305800" cy="5486400"/>
          </a:xfrm>
          <a:solidFill>
            <a:srgbClr val="3333FF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Large non-conventional gas and oil resources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With adequate contractual regime sizeable investments are likely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Getting back to “normal” </a:t>
            </a:r>
          </a:p>
          <a:p>
            <a:pPr lvl="1">
              <a:buFontTx/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6225"/>
            <a:ext cx="86868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>
            <a:spLocks noChangeArrowheads="1"/>
          </p:cNvSpPr>
          <p:nvPr/>
        </p:nvSpPr>
        <p:spPr bwMode="auto">
          <a:xfrm>
            <a:off x="8001000" y="3352800"/>
            <a:ext cx="685800" cy="6096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s-ES" dirty="0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943600" y="4267200"/>
            <a:ext cx="266700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s-ES" sz="1400" dirty="0">
                <a:solidFill>
                  <a:srgbClr val="FF0000"/>
                </a:solidFill>
              </a:rPr>
              <a:t>Argentina belongs to the “low-investment” group in the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6553200" y="1676400"/>
            <a:ext cx="2362200" cy="4038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sz="2000" b="1" dirty="0" smtClean="0"/>
              <a:t>Ranking out of 148 countries.</a:t>
            </a:r>
          </a:p>
          <a:p>
            <a:pPr>
              <a:buFontTx/>
              <a:buNone/>
            </a:pPr>
            <a:r>
              <a:rPr lang="es-ES" sz="2000" b="1" dirty="0" smtClean="0"/>
              <a:t> </a:t>
            </a:r>
          </a:p>
          <a:p>
            <a:r>
              <a:rPr lang="es-ES" sz="2000" b="1" dirty="0" smtClean="0"/>
              <a:t>Looks at 12 indicators of competitiviness</a:t>
            </a:r>
          </a:p>
          <a:p>
            <a:pPr>
              <a:buFontTx/>
              <a:buNone/>
            </a:pPr>
            <a:endParaRPr lang="es-ES" sz="2000" b="1" dirty="0" smtClean="0"/>
          </a:p>
          <a:p>
            <a:r>
              <a:rPr lang="es-ES" sz="2000" b="1" dirty="0" smtClean="0"/>
              <a:t>Average of Brazil, Chile, Colombia, Mexico, Peru &amp; Uruguay is 60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7488"/>
            <a:ext cx="6165850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3763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2071688"/>
            <a:ext cx="8651875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33600" y="381000"/>
          <a:ext cx="3400425" cy="1404938"/>
        </p:xfrm>
        <a:graphic>
          <a:graphicData uri="http://schemas.openxmlformats.org/presentationml/2006/ole">
            <p:oleObj spid="_x0000_s31746" name="Document" r:id="rId4" imgW="2108880" imgH="901440" progId="Word.Document.8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4" y="2852936"/>
            <a:ext cx="8137525" cy="523220"/>
          </a:xfrm>
          <a:prstGeom prst="rect">
            <a:avLst/>
          </a:prstGeom>
          <a:solidFill>
            <a:srgbClr val="0937B7"/>
          </a:solidFill>
          <a:ln w="9525">
            <a:solidFill>
              <a:srgbClr val="0937B7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609600" algn="ctr">
              <a:spcBef>
                <a:spcPct val="0"/>
              </a:spcBef>
              <a:buFontTx/>
              <a:buNone/>
              <a:defRPr/>
            </a:pPr>
            <a:r>
              <a:rPr lang="en-US" sz="2800" b="1" i="1" dirty="0" smtClean="0">
                <a:solidFill>
                  <a:schemeClr val="bg1"/>
                </a:solidFill>
              </a:rPr>
              <a:t>Thank you!</a:t>
            </a:r>
            <a:endParaRPr lang="es-MX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00336"/>
          </a:xfrm>
          <a:solidFill>
            <a:srgbClr val="0937B7"/>
          </a:soli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1800" dirty="0" smtClean="0">
                <a:solidFill>
                  <a:schemeClr val="bg1"/>
                </a:solidFill>
              </a:rPr>
              <a:t>(II) The supply side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4653136"/>
            <a:ext cx="8839200" cy="1728192"/>
          </a:xfrm>
          <a:prstGeom prst="rect">
            <a:avLst/>
          </a:prstGeom>
          <a:solidFill>
            <a:srgbClr val="0937B7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No major contributions to growth since 2012 from Manufacturing, Construction and Commerce.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Most sectors with a lower contribution to growth than average previous 4 years, except Agriculture.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es-ES" i="1" dirty="0" smtClean="0">
                <a:solidFill>
                  <a:schemeClr val="bg1"/>
                </a:solidFill>
              </a:rPr>
              <a:t>The main buffers in 2014, other than </a:t>
            </a:r>
            <a:r>
              <a:rPr lang="es-ES" dirty="0" smtClean="0">
                <a:solidFill>
                  <a:schemeClr val="bg1"/>
                </a:solidFill>
              </a:rPr>
              <a:t>Agriculture: Transport &amp;Communications, Financial sector.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1412776"/>
          <a:ext cx="8280920" cy="2880324"/>
        </p:xfrm>
        <a:graphic>
          <a:graphicData uri="http://schemas.openxmlformats.org/drawingml/2006/table">
            <a:tbl>
              <a:tblPr/>
              <a:tblGrid>
                <a:gridCol w="1077194"/>
                <a:gridCol w="1099634"/>
                <a:gridCol w="1155739"/>
                <a:gridCol w="1009867"/>
                <a:gridCol w="1391374"/>
                <a:gridCol w="1436257"/>
                <a:gridCol w="1110855"/>
              </a:tblGrid>
              <a:tr h="32003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CONTRIBUTIONS TO GROWTH (percentage points, GDP at factor cost)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Agriculture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Manufacturing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Construction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Commerce, Hotels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Financial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services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1.69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1.31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3.11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-0.73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1.27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-0.83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-0.53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(A) 2010-13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(B) 2014 - (A)</a:t>
                      </a:r>
                    </a:p>
                  </a:txBody>
                  <a:tcPr marL="8253" marR="8253" marT="8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-1.32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-0.46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-1.26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-0.62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-1.85</a:t>
                      </a:r>
                    </a:p>
                  </a:txBody>
                  <a:tcPr marL="8253" marR="8253" marT="82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12088" cy="900336"/>
          </a:xfrm>
          <a:solidFill>
            <a:srgbClr val="0937B7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The statistical nightmare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39551" y="1628803"/>
          <a:ext cx="8064898" cy="3888431"/>
        </p:xfrm>
        <a:graphic>
          <a:graphicData uri="http://schemas.openxmlformats.org/drawingml/2006/table">
            <a:tbl>
              <a:tblPr/>
              <a:tblGrid>
                <a:gridCol w="2747382"/>
                <a:gridCol w="1329379"/>
                <a:gridCol w="1329379"/>
                <a:gridCol w="1329379"/>
                <a:gridCol w="1329379"/>
              </a:tblGrid>
              <a:tr h="386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Before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After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Difference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latin typeface="Arial"/>
                        </a:rPr>
                        <a:t>Observ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latin typeface="Arial"/>
                        </a:rPr>
                        <a:t>TRADE (billion USD)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Exports (year)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83.03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81.66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Billion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Imports (year)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74.00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73.66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-0.34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Billion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Trade Bal (year)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9.03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8.00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Billion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latin typeface="Arial"/>
                        </a:rPr>
                        <a:t>INFLATION (accumulated)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CPI (Jan-March)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2.37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9.97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320.7%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Supermarkets (Jan-March)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0.83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11.21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1258.2%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latin typeface="Arial"/>
                        </a:rPr>
                        <a:t>GDP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9310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1" u="none" strike="noStrike" dirty="0">
                          <a:latin typeface="Arial"/>
                        </a:rPr>
                        <a:t>EMAE/GDP (year</a:t>
                      </a:r>
                      <a:r>
                        <a:rPr lang="es-ES" sz="1600" b="0" i="0" u="none" strike="noStrike" dirty="0"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latin typeface="Arial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3528" y="332656"/>
            <a:ext cx="8496944" cy="86409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What’s behind trade figures? Exports stagnated since late 2010 – Now they fall</a:t>
            </a:r>
            <a:endParaRPr kumimoji="0" lang="en-US" sz="18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556792"/>
            <a:ext cx="8610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5076056" y="908720"/>
            <a:ext cx="1512168" cy="1656184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00336"/>
          </a:xfrm>
          <a:solidFill>
            <a:srgbClr val="0937B7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1800" dirty="0" smtClean="0">
                <a:solidFill>
                  <a:schemeClr val="bg1"/>
                </a:solidFill>
              </a:rPr>
              <a:t>Inflation close to 40% (yoy) – Foods &amp; Beverages &gt;40%</a:t>
            </a:r>
            <a:br>
              <a:rPr lang="es-ES" sz="1800" dirty="0" smtClean="0">
                <a:solidFill>
                  <a:schemeClr val="bg1"/>
                </a:solidFill>
              </a:rPr>
            </a:br>
            <a:r>
              <a:rPr lang="es-ES" sz="1800" dirty="0" smtClean="0">
                <a:solidFill>
                  <a:schemeClr val="bg1"/>
                </a:solidFill>
              </a:rPr>
              <a:t>Short term deceleration – Logistic curve: temporary stability around the new (higher) level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96751"/>
            <a:ext cx="8686800" cy="53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12088" cy="824136"/>
          </a:xfrm>
          <a:solidFill>
            <a:srgbClr val="0937B7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1600" b="1" i="1" dirty="0" smtClean="0">
                <a:solidFill>
                  <a:schemeClr val="bg1"/>
                </a:solidFill>
              </a:rPr>
              <a:t>The antiinflation program: another temporary  anchor (the ER)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196752"/>
            <a:ext cx="8696325" cy="538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6732240" y="4293096"/>
            <a:ext cx="2088232" cy="23762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52400" y="116632"/>
            <a:ext cx="8839200" cy="797768"/>
          </a:xfrm>
          <a:solidFill>
            <a:srgbClr val="0937B7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1600" i="1" dirty="0" smtClean="0">
                <a:solidFill>
                  <a:schemeClr val="bg1"/>
                </a:solidFill>
              </a:rPr>
              <a:t>Last year we warned on wage deceleration: impact on the consumption-led growth strategy.</a:t>
            </a:r>
            <a:br>
              <a:rPr lang="es-ES" sz="1600" i="1" dirty="0" smtClean="0">
                <a:solidFill>
                  <a:schemeClr val="bg1"/>
                </a:solidFill>
              </a:rPr>
            </a:br>
            <a:r>
              <a:rPr lang="es-ES" sz="1600" i="1" dirty="0" smtClean="0">
                <a:solidFill>
                  <a:schemeClr val="bg1"/>
                </a:solidFill>
              </a:rPr>
              <a:t>This year: wages as nominal anchor. The consumption boom is over.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05850" cy="56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1512</Words>
  <Application>Microsoft Office PowerPoint</Application>
  <PresentationFormat>Presentación en pantalla (4:3)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Document</vt:lpstr>
      <vt:lpstr>Diapositiva 1</vt:lpstr>
      <vt:lpstr>Manufacturing and Construction: 3 quarters of (sa) falls.</vt:lpstr>
      <vt:lpstr>GDP: fall (sa) since Q4 2013.  (I) The demand side. Net exports (no growth contribution, except in 2014 because of major import fall) Investment: cyclical downturns in Equipment and Construction.  Private consumption: from Consumption-led growth to adjustment.</vt:lpstr>
      <vt:lpstr>(II) The supply side</vt:lpstr>
      <vt:lpstr>The statistical nightmare</vt:lpstr>
      <vt:lpstr>Diapositiva 6</vt:lpstr>
      <vt:lpstr>Inflation close to 40% (yoy) – Foods &amp; Beverages &gt;40% Short term deceleration – Logistic curve: temporary stability around the new (higher) level</vt:lpstr>
      <vt:lpstr>The antiinflation program: another temporary  anchor (the ER)</vt:lpstr>
      <vt:lpstr>Last year we warned on wage deceleration: impact on the consumption-led growth strategy. This year: wages as nominal anchor. The consumption boom is over.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The problems at the end of 2013</vt:lpstr>
      <vt:lpstr>Diapositiva 23</vt:lpstr>
      <vt:lpstr>Diapositiva 24</vt:lpstr>
      <vt:lpstr>Diapositiva 25</vt:lpstr>
      <vt:lpstr>The government “strategy” to fix the fisc</vt:lpstr>
      <vt:lpstr>Diapositiva 27</vt:lpstr>
      <vt:lpstr>Diapositiva 28</vt:lpstr>
      <vt:lpstr>Diapositiva 29</vt:lpstr>
      <vt:lpstr>Diapositiva 30</vt:lpstr>
      <vt:lpstr>The opportunities ahead</vt:lpstr>
      <vt:lpstr>Diapositiva 32</vt:lpstr>
      <vt:lpstr>Diapositiva 33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fvelisone</dc:creator>
  <cp:lastModifiedBy>Santiago U</cp:lastModifiedBy>
  <cp:revision>210</cp:revision>
  <dcterms:created xsi:type="dcterms:W3CDTF">2013-03-06T14:48:08Z</dcterms:created>
  <dcterms:modified xsi:type="dcterms:W3CDTF">2014-05-06T19:06:32Z</dcterms:modified>
</cp:coreProperties>
</file>